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9" r:id="rId5"/>
    <p:sldId id="262" r:id="rId6"/>
    <p:sldId id="263" r:id="rId7"/>
    <p:sldId id="261" r:id="rId8"/>
    <p:sldId id="258" r:id="rId9"/>
    <p:sldId id="265" r:id="rId10"/>
    <p:sldId id="266" r:id="rId11"/>
    <p:sldId id="272" r:id="rId12"/>
    <p:sldId id="273" r:id="rId13"/>
    <p:sldId id="269" r:id="rId14"/>
    <p:sldId id="271" r:id="rId15"/>
    <p:sldId id="270"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D749"/>
    <a:srgbClr val="BFF43A"/>
    <a:srgbClr val="97ED41"/>
    <a:srgbClr val="3EF0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56" d="100"/>
          <a:sy n="56" d="100"/>
        </p:scale>
        <p:origin x="-96"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4/30/2019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4/30/2019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4/30/2019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4/30/2019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4/30/2019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4/30/2019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4/30/2019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5F3E78-A5F9-4E1A-B61E-518DB5C9FC1F}"/>
              </a:ext>
            </a:extLst>
          </p:cNvPr>
          <p:cNvSpPr>
            <a:spLocks noGrp="1"/>
          </p:cNvSpPr>
          <p:nvPr>
            <p:ph type="ctrTitle"/>
          </p:nvPr>
        </p:nvSpPr>
        <p:spPr/>
        <p:txBody>
          <a:bodyPr/>
          <a:lstStyle/>
          <a:p>
            <a:r>
              <a:rPr lang="en-US" dirty="0" smtClean="0"/>
              <a:t>Plant &amp;Body </a:t>
            </a:r>
            <a:r>
              <a:rPr lang="en-US" dirty="0"/>
              <a:t>Systems</a:t>
            </a:r>
          </a:p>
        </p:txBody>
      </p:sp>
      <p:sp>
        <p:nvSpPr>
          <p:cNvPr id="3" name="Subtitle 2">
            <a:extLst>
              <a:ext uri="{FF2B5EF4-FFF2-40B4-BE49-F238E27FC236}">
                <a16:creationId xmlns:a16="http://schemas.microsoft.com/office/drawing/2014/main" xmlns="" id="{50E789C6-13A4-4616-BB29-BFC240174F32}"/>
              </a:ext>
            </a:extLst>
          </p:cNvPr>
          <p:cNvSpPr>
            <a:spLocks noGrp="1"/>
          </p:cNvSpPr>
          <p:nvPr>
            <p:ph type="subTitle" idx="1"/>
          </p:nvPr>
        </p:nvSpPr>
        <p:spPr/>
        <p:txBody>
          <a:bodyPr/>
          <a:lstStyle/>
          <a:p>
            <a:r>
              <a:rPr lang="en-US" dirty="0"/>
              <a:t>Cells, Tissue, Organ, System</a:t>
            </a:r>
          </a:p>
        </p:txBody>
      </p:sp>
    </p:spTree>
    <p:extLst>
      <p:ext uri="{BB962C8B-B14F-4D97-AF65-F5344CB8AC3E}">
        <p14:creationId xmlns:p14="http://schemas.microsoft.com/office/powerpoint/2010/main" val="69694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FFAFB-FA61-4E6D-BB86-F6C976136DC2}"/>
              </a:ext>
            </a:extLst>
          </p:cNvPr>
          <p:cNvSpPr>
            <a:spLocks noGrp="1"/>
          </p:cNvSpPr>
          <p:nvPr>
            <p:ph type="title"/>
          </p:nvPr>
        </p:nvSpPr>
        <p:spPr/>
        <p:txBody>
          <a:bodyPr/>
          <a:lstStyle/>
          <a:p>
            <a:r>
              <a:rPr lang="en-US" dirty="0"/>
              <a:t>The circulatory system</a:t>
            </a:r>
          </a:p>
        </p:txBody>
      </p:sp>
      <p:sp>
        <p:nvSpPr>
          <p:cNvPr id="3" name="Content Placeholder 2">
            <a:extLst>
              <a:ext uri="{FF2B5EF4-FFF2-40B4-BE49-F238E27FC236}">
                <a16:creationId xmlns:a16="http://schemas.microsoft.com/office/drawing/2014/main" xmlns="" id="{9D7F7142-4EA5-4D7D-8BD1-5483712D2B24}"/>
              </a:ext>
            </a:extLst>
          </p:cNvPr>
          <p:cNvSpPr>
            <a:spLocks noGrp="1"/>
          </p:cNvSpPr>
          <p:nvPr>
            <p:ph idx="1"/>
          </p:nvPr>
        </p:nvSpPr>
        <p:spPr/>
        <p:txBody>
          <a:bodyPr/>
          <a:lstStyle/>
          <a:p>
            <a:r>
              <a:rPr lang="en-US" dirty="0" smtClean="0"/>
              <a:t>The circulatory system is a vast network of organs and vessels that is responsible for the flow of blood, nutrients, hormones, oxygen and other gases to and from cells.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3" y="3442758"/>
            <a:ext cx="5743575"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240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02171-4714-4715-802C-F12EA38DF418}"/>
              </a:ext>
            </a:extLst>
          </p:cNvPr>
          <p:cNvSpPr>
            <a:spLocks noGrp="1"/>
          </p:cNvSpPr>
          <p:nvPr>
            <p:ph type="title"/>
          </p:nvPr>
        </p:nvSpPr>
        <p:spPr/>
        <p:txBody>
          <a:bodyPr/>
          <a:lstStyle/>
          <a:p>
            <a:r>
              <a:rPr lang="en-US" dirty="0"/>
              <a:t>The </a:t>
            </a:r>
            <a:r>
              <a:rPr lang="en-US" dirty="0" smtClean="0"/>
              <a:t>Skeletal </a:t>
            </a:r>
            <a:r>
              <a:rPr lang="en-US" dirty="0"/>
              <a:t>system</a:t>
            </a:r>
          </a:p>
        </p:txBody>
      </p:sp>
      <p:sp>
        <p:nvSpPr>
          <p:cNvPr id="3" name="Content Placeholder 2">
            <a:extLst>
              <a:ext uri="{FF2B5EF4-FFF2-40B4-BE49-F238E27FC236}">
                <a16:creationId xmlns:a16="http://schemas.microsoft.com/office/drawing/2014/main" xmlns="" id="{504381E9-863B-4811-9A2B-AC97DB64B178}"/>
              </a:ext>
            </a:extLst>
          </p:cNvPr>
          <p:cNvSpPr>
            <a:spLocks noGrp="1"/>
          </p:cNvSpPr>
          <p:nvPr>
            <p:ph idx="1"/>
          </p:nvPr>
        </p:nvSpPr>
        <p:spPr>
          <a:xfrm>
            <a:off x="685801" y="2194560"/>
            <a:ext cx="6288024" cy="4024125"/>
          </a:xfrm>
        </p:spPr>
        <p:txBody>
          <a:bodyPr>
            <a:normAutofit lnSpcReduction="10000"/>
          </a:bodyPr>
          <a:lstStyle/>
          <a:p>
            <a:r>
              <a:rPr lang="en-US" dirty="0" smtClean="0"/>
              <a:t>The skeletal system is the body system composed of bones, cartilage, ligaments, and other tissues that perform essential functions for the human body.</a:t>
            </a:r>
          </a:p>
          <a:p>
            <a:r>
              <a:rPr lang="en-US" dirty="0" smtClean="0"/>
              <a:t>Our bones provide support, movement (with help from the soft tissue like cartilage and ligaments, and muscles) and protection of some inner organs.</a:t>
            </a:r>
          </a:p>
          <a:p>
            <a:r>
              <a:rPr lang="en-US" dirty="0" smtClean="0"/>
              <a:t>Metabolically, our bones also provide mineral (calcium and phosphorus) storage, and store some lipids and fatty acids in our yellow marrow; while producing blood in the red marrow (hematopoiesis).</a:t>
            </a:r>
          </a:p>
          <a:p>
            <a:endParaRPr lang="en-US" dirty="0"/>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667" y="1735669"/>
            <a:ext cx="3953933" cy="464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25669" y="6420421"/>
            <a:ext cx="4690708" cy="246221"/>
          </a:xfrm>
          <a:prstGeom prst="rect">
            <a:avLst/>
          </a:prstGeom>
          <a:noFill/>
        </p:spPr>
        <p:txBody>
          <a:bodyPr wrap="none" rtlCol="0">
            <a:spAutoFit/>
          </a:bodyPr>
          <a:lstStyle/>
          <a:p>
            <a:r>
              <a:rPr lang="en-US" sz="1000" dirty="0" smtClean="0"/>
              <a:t>*image courtesy of Oregon State-Open Textbook/Anatomy &amp; Physiology</a:t>
            </a:r>
            <a:endParaRPr lang="en-US" sz="1000" dirty="0"/>
          </a:p>
        </p:txBody>
      </p:sp>
    </p:spTree>
    <p:extLst>
      <p:ext uri="{BB962C8B-B14F-4D97-AF65-F5344CB8AC3E}">
        <p14:creationId xmlns:p14="http://schemas.microsoft.com/office/powerpoint/2010/main" val="66664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mtClean="0"/>
              <a:t>Muscular system</a:t>
            </a:r>
            <a:endParaRPr lang="en-US"/>
          </a:p>
        </p:txBody>
      </p:sp>
      <p:sp>
        <p:nvSpPr>
          <p:cNvPr id="3" name="Content Placeholder 2"/>
          <p:cNvSpPr>
            <a:spLocks noGrp="1"/>
          </p:cNvSpPr>
          <p:nvPr>
            <p:ph idx="1"/>
          </p:nvPr>
        </p:nvSpPr>
        <p:spPr>
          <a:xfrm>
            <a:off x="685800" y="2194560"/>
            <a:ext cx="5444067" cy="4024125"/>
          </a:xfrm>
        </p:spPr>
        <p:txBody>
          <a:bodyPr/>
          <a:lstStyle/>
          <a:p>
            <a:r>
              <a:rPr lang="en-US" dirty="0" smtClean="0"/>
              <a:t>The muscular system is an organ system consisting of skeletal, smooth, and cardiac muscles.</a:t>
            </a:r>
          </a:p>
          <a:p>
            <a:r>
              <a:rPr lang="en-US" dirty="0" smtClean="0"/>
              <a:t>It permits movement of the body, maintains posture and circulates blood throughout the body.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1845734"/>
            <a:ext cx="4267200" cy="489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75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DC1F9-15E3-4639-9DF4-99E5DA5CAE00}"/>
              </a:ext>
            </a:extLst>
          </p:cNvPr>
          <p:cNvSpPr>
            <a:spLocks noGrp="1"/>
          </p:cNvSpPr>
          <p:nvPr>
            <p:ph type="title"/>
          </p:nvPr>
        </p:nvSpPr>
        <p:spPr/>
        <p:txBody>
          <a:bodyPr/>
          <a:lstStyle/>
          <a:p>
            <a:r>
              <a:rPr lang="en-US" dirty="0"/>
              <a:t>The Digestive System</a:t>
            </a:r>
          </a:p>
        </p:txBody>
      </p:sp>
      <p:sp>
        <p:nvSpPr>
          <p:cNvPr id="3" name="Content Placeholder 2">
            <a:extLst>
              <a:ext uri="{FF2B5EF4-FFF2-40B4-BE49-F238E27FC236}">
                <a16:creationId xmlns:a16="http://schemas.microsoft.com/office/drawing/2014/main" xmlns="" id="{7652B02E-2072-48A7-833A-3AA120DF7E19}"/>
              </a:ext>
            </a:extLst>
          </p:cNvPr>
          <p:cNvSpPr>
            <a:spLocks noGrp="1"/>
          </p:cNvSpPr>
          <p:nvPr>
            <p:ph idx="1"/>
          </p:nvPr>
        </p:nvSpPr>
        <p:spPr>
          <a:xfrm>
            <a:off x="685800" y="1930400"/>
            <a:ext cx="6070600" cy="4288285"/>
          </a:xfrm>
        </p:spPr>
        <p:txBody>
          <a:bodyPr/>
          <a:lstStyle/>
          <a:p>
            <a:r>
              <a:rPr lang="en-US" dirty="0" smtClean="0"/>
              <a:t>The digestive system is a group of organs working together to convert food into energy and basic nutrients  to feed the entire body.  </a:t>
            </a:r>
          </a:p>
          <a:p>
            <a:r>
              <a:rPr lang="en-US" dirty="0" smtClean="0"/>
              <a:t>Food passes through a long tube inside the body known as the alimentary canal or the gastrointestinal tract (GI tract).</a:t>
            </a:r>
          </a:p>
          <a:p>
            <a:r>
              <a:rPr lang="en-US" dirty="0" smtClean="0"/>
              <a:t>The GI tract is an organ system within humans and other animals which takes in food, digests it to extract and absorb energy and nutrients, and expels the remaining waste as feces.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133" y="1981200"/>
            <a:ext cx="4006724" cy="459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142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B32A3-70D5-4197-B5EA-36893F74EAC0}"/>
              </a:ext>
            </a:extLst>
          </p:cNvPr>
          <p:cNvSpPr>
            <a:spLocks noGrp="1"/>
          </p:cNvSpPr>
          <p:nvPr>
            <p:ph type="title"/>
          </p:nvPr>
        </p:nvSpPr>
        <p:spPr/>
        <p:txBody>
          <a:bodyPr/>
          <a:lstStyle/>
          <a:p>
            <a:r>
              <a:rPr lang="en-US" dirty="0"/>
              <a:t>The </a:t>
            </a:r>
            <a:r>
              <a:rPr lang="en-US" dirty="0" smtClean="0"/>
              <a:t>nervous &amp; endocrine systems</a:t>
            </a:r>
            <a:endParaRPr lang="en-US" dirty="0"/>
          </a:p>
        </p:txBody>
      </p:sp>
      <p:sp>
        <p:nvSpPr>
          <p:cNvPr id="3" name="Content Placeholder 2">
            <a:extLst>
              <a:ext uri="{FF2B5EF4-FFF2-40B4-BE49-F238E27FC236}">
                <a16:creationId xmlns:a16="http://schemas.microsoft.com/office/drawing/2014/main" xmlns="" id="{103434F5-D357-4174-BA4F-AE23CF720B87}"/>
              </a:ext>
            </a:extLst>
          </p:cNvPr>
          <p:cNvSpPr>
            <a:spLocks noGrp="1"/>
          </p:cNvSpPr>
          <p:nvPr>
            <p:ph idx="1"/>
          </p:nvPr>
        </p:nvSpPr>
        <p:spPr/>
        <p:txBody>
          <a:bodyPr/>
          <a:lstStyle/>
          <a:p>
            <a:r>
              <a:rPr lang="en-US" dirty="0" smtClean="0"/>
              <a:t>The nervous system is a network of nerve cells and fibers which transmits nerve impulses between parts of the body.</a:t>
            </a:r>
          </a:p>
          <a:p>
            <a:r>
              <a:rPr lang="en-US" dirty="0" smtClean="0"/>
              <a:t>The endocrine system is a messenger system consisting of hormones to regulate function of target organs to maintain homeostasis.</a:t>
            </a:r>
          </a:p>
          <a:p>
            <a:r>
              <a:rPr lang="en-US" dirty="0" smtClean="0"/>
              <a:t>Homeostasis is having a relatively stable equilibrium.  In simple terms, </a:t>
            </a:r>
            <a:r>
              <a:rPr lang="en-US" dirty="0" smtClean="0"/>
              <a:t>when you are dehydrated, your equilibrium is off.  You need water to balance the electrolytes in your system; or athletes who require Gatorade to replenish their electrolytes when they lose them through sweat.</a:t>
            </a:r>
            <a:endParaRPr lang="en-US" dirty="0"/>
          </a:p>
        </p:txBody>
      </p:sp>
    </p:spTree>
    <p:extLst>
      <p:ext uri="{BB962C8B-B14F-4D97-AF65-F5344CB8AC3E}">
        <p14:creationId xmlns:p14="http://schemas.microsoft.com/office/powerpoint/2010/main" val="156600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17CB3B-F551-4D12-A5DA-EEEA04623436}"/>
              </a:ext>
            </a:extLst>
          </p:cNvPr>
          <p:cNvSpPr>
            <a:spLocks noGrp="1"/>
          </p:cNvSpPr>
          <p:nvPr>
            <p:ph type="title"/>
          </p:nvPr>
        </p:nvSpPr>
        <p:spPr/>
        <p:txBody>
          <a:bodyPr/>
          <a:lstStyle/>
          <a:p>
            <a:r>
              <a:rPr lang="en-US" dirty="0"/>
              <a:t>The immune system</a:t>
            </a:r>
          </a:p>
        </p:txBody>
      </p:sp>
      <p:sp>
        <p:nvSpPr>
          <p:cNvPr id="3" name="Content Placeholder 2">
            <a:extLst>
              <a:ext uri="{FF2B5EF4-FFF2-40B4-BE49-F238E27FC236}">
                <a16:creationId xmlns:a16="http://schemas.microsoft.com/office/drawing/2014/main" xmlns="" id="{C45A3AC5-7E8C-4EC4-9800-5B939BC97ABC}"/>
              </a:ext>
            </a:extLst>
          </p:cNvPr>
          <p:cNvSpPr>
            <a:spLocks noGrp="1"/>
          </p:cNvSpPr>
          <p:nvPr>
            <p:ph idx="1"/>
          </p:nvPr>
        </p:nvSpPr>
        <p:spPr>
          <a:xfrm>
            <a:off x="685800" y="2194560"/>
            <a:ext cx="4241800" cy="4024125"/>
          </a:xfrm>
        </p:spPr>
        <p:txBody>
          <a:bodyPr/>
          <a:lstStyle/>
          <a:p>
            <a:r>
              <a:rPr lang="en-US" dirty="0" smtClean="0"/>
              <a:t>The Immune system is the body’s defense against infectious organisms and other invaders.</a:t>
            </a:r>
          </a:p>
          <a:p>
            <a:r>
              <a:rPr lang="en-US" dirty="0" smtClean="0"/>
              <a:t>I’ll go over this better when I </a:t>
            </a:r>
            <a:r>
              <a:rPr lang="en-US" smtClean="0"/>
              <a:t>get back.</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804" y="2379134"/>
            <a:ext cx="3725862" cy="372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34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654F63-99F4-42DE-986C-0F22FB95D198}"/>
              </a:ext>
            </a:extLst>
          </p:cNvPr>
          <p:cNvSpPr>
            <a:spLocks noGrp="1"/>
          </p:cNvSpPr>
          <p:nvPr>
            <p:ph type="title"/>
          </p:nvPr>
        </p:nvSpPr>
        <p:spPr/>
        <p:txBody>
          <a:bodyPr/>
          <a:lstStyle/>
          <a:p>
            <a:r>
              <a:rPr lang="en-US" dirty="0"/>
              <a:t>The Exocrine system</a:t>
            </a:r>
          </a:p>
        </p:txBody>
      </p:sp>
      <p:sp>
        <p:nvSpPr>
          <p:cNvPr id="3" name="Content Placeholder 2">
            <a:extLst>
              <a:ext uri="{FF2B5EF4-FFF2-40B4-BE49-F238E27FC236}">
                <a16:creationId xmlns:a16="http://schemas.microsoft.com/office/drawing/2014/main" xmlns="" id="{7451D87F-6253-4A43-832A-3D4259BDE0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8899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5241E5-5B20-4909-A865-E2D145F3B932}"/>
              </a:ext>
            </a:extLst>
          </p:cNvPr>
          <p:cNvSpPr>
            <a:spLocks noGrp="1"/>
          </p:cNvSpPr>
          <p:nvPr>
            <p:ph type="title"/>
          </p:nvPr>
        </p:nvSpPr>
        <p:spPr/>
        <p:txBody>
          <a:bodyPr/>
          <a:lstStyle/>
          <a:p>
            <a:r>
              <a:rPr lang="en-US" dirty="0"/>
              <a:t>The Cell</a:t>
            </a:r>
          </a:p>
        </p:txBody>
      </p:sp>
      <p:sp>
        <p:nvSpPr>
          <p:cNvPr id="3" name="Content Placeholder 2">
            <a:extLst>
              <a:ext uri="{FF2B5EF4-FFF2-40B4-BE49-F238E27FC236}">
                <a16:creationId xmlns:a16="http://schemas.microsoft.com/office/drawing/2014/main" xmlns="" id="{B0E3BC9B-1BE9-486B-94A3-21EB53116E47}"/>
              </a:ext>
            </a:extLst>
          </p:cNvPr>
          <p:cNvSpPr>
            <a:spLocks noGrp="1"/>
          </p:cNvSpPr>
          <p:nvPr>
            <p:ph idx="1"/>
          </p:nvPr>
        </p:nvSpPr>
        <p:spPr/>
        <p:txBody>
          <a:bodyPr/>
          <a:lstStyle/>
          <a:p>
            <a:r>
              <a:rPr lang="en-US" dirty="0"/>
              <a:t>Schleiden and Schwann gave us the first three traditional Cell Theory; 4-6 were included as fact:</a:t>
            </a:r>
          </a:p>
          <a:p>
            <a:pPr marL="457200" indent="-457200">
              <a:buFont typeface="+mj-lt"/>
              <a:buAutoNum type="arabicPeriod"/>
            </a:pPr>
            <a:r>
              <a:rPr lang="en-US" dirty="0"/>
              <a:t>Cells are the basic unit of life.</a:t>
            </a:r>
          </a:p>
          <a:p>
            <a:pPr marL="457200" indent="-457200">
              <a:buFont typeface="+mj-lt"/>
              <a:buAutoNum type="arabicPeriod"/>
            </a:pPr>
            <a:r>
              <a:rPr lang="en-US" dirty="0"/>
              <a:t>All living things are made up of cells.</a:t>
            </a:r>
          </a:p>
          <a:p>
            <a:pPr marL="457200" indent="-457200">
              <a:buFont typeface="+mj-lt"/>
              <a:buAutoNum type="arabicPeriod"/>
            </a:pPr>
            <a:r>
              <a:rPr lang="en-US" dirty="0"/>
              <a:t>All cells come from pre-</a:t>
            </a:r>
            <a:r>
              <a:rPr lang="en-US" dirty="0" err="1"/>
              <a:t>exisiting</a:t>
            </a:r>
            <a:r>
              <a:rPr lang="en-US" dirty="0"/>
              <a:t> cells by division.</a:t>
            </a:r>
          </a:p>
          <a:p>
            <a:pPr marL="457200" indent="-457200">
              <a:buFont typeface="+mj-lt"/>
              <a:buAutoNum type="arabicPeriod"/>
            </a:pPr>
            <a:r>
              <a:rPr lang="en-US" dirty="0"/>
              <a:t>Cells contain hereditary information which is passed from cell to cell during cell division.</a:t>
            </a:r>
          </a:p>
          <a:p>
            <a:pPr marL="457200" indent="-457200">
              <a:buFont typeface="+mj-lt"/>
              <a:buAutoNum type="arabicPeriod"/>
            </a:pPr>
            <a:r>
              <a:rPr lang="en-US" dirty="0"/>
              <a:t>All cells are basically the same in chemical composition.</a:t>
            </a:r>
          </a:p>
          <a:p>
            <a:pPr marL="457200" indent="-457200">
              <a:buFont typeface="+mj-lt"/>
              <a:buAutoNum type="arabicPeriod"/>
            </a:pPr>
            <a:r>
              <a:rPr lang="en-US" dirty="0"/>
              <a:t>All energy flow (metabolism &amp; biochemistry) of life occurs within cells</a:t>
            </a:r>
          </a:p>
          <a:p>
            <a:pPr marL="457200" indent="-457200">
              <a:buFont typeface="+mj-lt"/>
              <a:buAutoNum type="arabicPeriod"/>
            </a:pPr>
            <a:endParaRPr lang="en-US" dirty="0"/>
          </a:p>
        </p:txBody>
      </p:sp>
    </p:spTree>
    <p:extLst>
      <p:ext uri="{BB962C8B-B14F-4D97-AF65-F5344CB8AC3E}">
        <p14:creationId xmlns:p14="http://schemas.microsoft.com/office/powerpoint/2010/main" val="91002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2AAD1-B452-4181-B984-4B242BEC8A87}"/>
              </a:ext>
            </a:extLst>
          </p:cNvPr>
          <p:cNvSpPr>
            <a:spLocks noGrp="1"/>
          </p:cNvSpPr>
          <p:nvPr>
            <p:ph type="title"/>
          </p:nvPr>
        </p:nvSpPr>
        <p:spPr>
          <a:xfrm>
            <a:off x="2761214" y="784372"/>
            <a:ext cx="8610600" cy="1293028"/>
          </a:xfrm>
        </p:spPr>
        <p:txBody>
          <a:bodyPr/>
          <a:lstStyle/>
          <a:p>
            <a:r>
              <a:rPr lang="en-US" dirty="0"/>
              <a:t>The Hierarchy: in plants</a:t>
            </a:r>
          </a:p>
        </p:txBody>
      </p:sp>
      <p:sp>
        <p:nvSpPr>
          <p:cNvPr id="4" name="Isosceles Triangle 3">
            <a:extLst>
              <a:ext uri="{FF2B5EF4-FFF2-40B4-BE49-F238E27FC236}">
                <a16:creationId xmlns:a16="http://schemas.microsoft.com/office/drawing/2014/main" xmlns="" id="{76D3084B-A8B0-4B0A-A528-99F25D133CF6}"/>
              </a:ext>
            </a:extLst>
          </p:cNvPr>
          <p:cNvSpPr/>
          <p:nvPr/>
        </p:nvSpPr>
        <p:spPr>
          <a:xfrm>
            <a:off x="865094" y="2319789"/>
            <a:ext cx="4840942" cy="3753839"/>
          </a:xfrm>
          <a:prstGeom prst="triangl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5625413D-DCF6-4321-ADC0-D7BA8BF87454}"/>
              </a:ext>
            </a:extLst>
          </p:cNvPr>
          <p:cNvCxnSpPr>
            <a:cxnSpLocks/>
          </p:cNvCxnSpPr>
          <p:nvPr/>
        </p:nvCxnSpPr>
        <p:spPr>
          <a:xfrm>
            <a:off x="1612527" y="4929919"/>
            <a:ext cx="3322544" cy="0"/>
          </a:xfrm>
          <a:prstGeom prst="line">
            <a:avLst/>
          </a:pr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C2F704D-8FCC-4A95-B8C9-FFF35DFAD201}"/>
              </a:ext>
            </a:extLst>
          </p:cNvPr>
          <p:cNvCxnSpPr>
            <a:cxnSpLocks/>
          </p:cNvCxnSpPr>
          <p:nvPr/>
        </p:nvCxnSpPr>
        <p:spPr>
          <a:xfrm>
            <a:off x="2339789" y="3742747"/>
            <a:ext cx="1842246" cy="0"/>
          </a:xfrm>
          <a:prstGeom prst="line">
            <a:avLst/>
          </a:prstGeom>
          <a:solidFill>
            <a:srgbClr val="00B050"/>
          </a:solid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FB1AE761-C66A-416D-B0CD-681526B84A74}"/>
              </a:ext>
            </a:extLst>
          </p:cNvPr>
          <p:cNvSpPr txBox="1"/>
          <p:nvPr/>
        </p:nvSpPr>
        <p:spPr>
          <a:xfrm>
            <a:off x="6006353" y="5351930"/>
            <a:ext cx="3256020" cy="400110"/>
          </a:xfrm>
          <a:prstGeom prst="rect">
            <a:avLst/>
          </a:prstGeom>
          <a:noFill/>
        </p:spPr>
        <p:txBody>
          <a:bodyPr wrap="none" rtlCol="0">
            <a:spAutoFit/>
          </a:bodyPr>
          <a:lstStyle/>
          <a:p>
            <a:r>
              <a:rPr lang="en-US" sz="2000" dirty="0"/>
              <a:t>Cells form to make Tissue</a:t>
            </a:r>
          </a:p>
        </p:txBody>
      </p:sp>
      <p:sp>
        <p:nvSpPr>
          <p:cNvPr id="19" name="Arrow: Curved Right 18">
            <a:extLst>
              <a:ext uri="{FF2B5EF4-FFF2-40B4-BE49-F238E27FC236}">
                <a16:creationId xmlns:a16="http://schemas.microsoft.com/office/drawing/2014/main" xmlns="" id="{9FC10D56-47F8-4C42-A8AA-16EB8821219B}"/>
              </a:ext>
            </a:extLst>
          </p:cNvPr>
          <p:cNvSpPr/>
          <p:nvPr/>
        </p:nvSpPr>
        <p:spPr>
          <a:xfrm rot="10800000">
            <a:off x="9211567" y="4000330"/>
            <a:ext cx="1304365" cy="1551655"/>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xmlns="" id="{1DFCC6B1-3D06-44DE-BCD6-12EAF4322A1D}"/>
              </a:ext>
            </a:extLst>
          </p:cNvPr>
          <p:cNvSpPr txBox="1"/>
          <p:nvPr/>
        </p:nvSpPr>
        <p:spPr>
          <a:xfrm>
            <a:off x="4835901" y="3805147"/>
            <a:ext cx="3622299" cy="707886"/>
          </a:xfrm>
          <a:prstGeom prst="rect">
            <a:avLst/>
          </a:prstGeom>
          <a:noFill/>
        </p:spPr>
        <p:txBody>
          <a:bodyPr wrap="square" rtlCol="0">
            <a:spAutoFit/>
          </a:bodyPr>
          <a:lstStyle/>
          <a:p>
            <a:r>
              <a:rPr lang="en-US" sz="2000" dirty="0"/>
              <a:t>Tissues form one of three Systems</a:t>
            </a:r>
          </a:p>
        </p:txBody>
      </p:sp>
      <p:sp>
        <p:nvSpPr>
          <p:cNvPr id="24" name="Arrow: Curved Right 23">
            <a:extLst>
              <a:ext uri="{FF2B5EF4-FFF2-40B4-BE49-F238E27FC236}">
                <a16:creationId xmlns:a16="http://schemas.microsoft.com/office/drawing/2014/main" xmlns="" id="{19B0A2F9-6190-46B9-A7DE-A30DF7D1CE54}"/>
              </a:ext>
            </a:extLst>
          </p:cNvPr>
          <p:cNvSpPr/>
          <p:nvPr/>
        </p:nvSpPr>
        <p:spPr>
          <a:xfrm rot="10800000">
            <a:off x="9208039" y="2366682"/>
            <a:ext cx="1304365" cy="1633648"/>
          </a:xfrm>
          <a:prstGeom prst="curvedRightArrow">
            <a:avLst/>
          </a:prstGeom>
          <a:solidFill>
            <a:srgbClr val="BFF4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xmlns="" id="{A09C126B-F406-4180-A169-87DAF31F0D56}"/>
              </a:ext>
            </a:extLst>
          </p:cNvPr>
          <p:cNvSpPr txBox="1"/>
          <p:nvPr/>
        </p:nvSpPr>
        <p:spPr>
          <a:xfrm>
            <a:off x="3991536" y="2464931"/>
            <a:ext cx="4923143" cy="646331"/>
          </a:xfrm>
          <a:prstGeom prst="rect">
            <a:avLst/>
          </a:prstGeom>
          <a:noFill/>
        </p:spPr>
        <p:txBody>
          <a:bodyPr wrap="none" rtlCol="0">
            <a:spAutoFit/>
          </a:bodyPr>
          <a:lstStyle/>
          <a:p>
            <a:r>
              <a:rPr lang="en-US" dirty="0"/>
              <a:t>Systems: Dermal Tissue, Ground Tissue, and</a:t>
            </a:r>
          </a:p>
          <a:p>
            <a:r>
              <a:rPr lang="en-US" dirty="0" err="1"/>
              <a:t>Vascluar</a:t>
            </a:r>
            <a:r>
              <a:rPr lang="en-US" dirty="0"/>
              <a:t> Tissue System</a:t>
            </a:r>
          </a:p>
        </p:txBody>
      </p:sp>
    </p:spTree>
    <p:extLst>
      <p:ext uri="{BB962C8B-B14F-4D97-AF65-F5344CB8AC3E}">
        <p14:creationId xmlns:p14="http://schemas.microsoft.com/office/powerpoint/2010/main" val="364440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1" grpId="0"/>
      <p:bldP spid="24"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3EE4C-22E0-460C-86E4-A4D4D9BC5058}"/>
              </a:ext>
            </a:extLst>
          </p:cNvPr>
          <p:cNvSpPr>
            <a:spLocks noGrp="1"/>
          </p:cNvSpPr>
          <p:nvPr>
            <p:ph type="title"/>
          </p:nvPr>
        </p:nvSpPr>
        <p:spPr/>
        <p:txBody>
          <a:bodyPr/>
          <a:lstStyle/>
          <a:p>
            <a:r>
              <a:rPr lang="en-US" dirty="0"/>
              <a:t>Vascular plants</a:t>
            </a:r>
          </a:p>
        </p:txBody>
      </p:sp>
      <p:sp>
        <p:nvSpPr>
          <p:cNvPr id="3" name="Content Placeholder 2">
            <a:extLst>
              <a:ext uri="{FF2B5EF4-FFF2-40B4-BE49-F238E27FC236}">
                <a16:creationId xmlns:a16="http://schemas.microsoft.com/office/drawing/2014/main" xmlns="" id="{2E7F4DB2-EBC1-4B52-9D04-32D5B80ADAF5}"/>
              </a:ext>
            </a:extLst>
          </p:cNvPr>
          <p:cNvSpPr>
            <a:spLocks noGrp="1"/>
          </p:cNvSpPr>
          <p:nvPr>
            <p:ph idx="1"/>
          </p:nvPr>
        </p:nvSpPr>
        <p:spPr>
          <a:xfrm>
            <a:off x="685800" y="2194560"/>
            <a:ext cx="4086225" cy="4024125"/>
          </a:xfrm>
        </p:spPr>
        <p:txBody>
          <a:bodyPr/>
          <a:lstStyle/>
          <a:p>
            <a:r>
              <a:rPr lang="en-US" dirty="0"/>
              <a:t>Vascular plants have two distinct organ systems: a shoot system and a root system.</a:t>
            </a:r>
          </a:p>
          <a:p>
            <a:pPr lvl="1"/>
            <a:r>
              <a:rPr lang="en-US" dirty="0"/>
              <a:t>The shoot system consists of two portions: the vegetative (non-reproductive) parts of the plant, such as the leaves and the stems, and the reproductive parts of the plant, which include flowers and fruits.</a:t>
            </a:r>
          </a:p>
        </p:txBody>
      </p:sp>
      <p:pic>
        <p:nvPicPr>
          <p:cNvPr id="4" name="Picture 3">
            <a:extLst>
              <a:ext uri="{FF2B5EF4-FFF2-40B4-BE49-F238E27FC236}">
                <a16:creationId xmlns:a16="http://schemas.microsoft.com/office/drawing/2014/main" xmlns="" id="{98048A09-FAAC-459F-A7BD-5CE6ED386C3A}"/>
              </a:ext>
            </a:extLst>
          </p:cNvPr>
          <p:cNvPicPr>
            <a:picLocks noChangeAspect="1"/>
          </p:cNvPicPr>
          <p:nvPr/>
        </p:nvPicPr>
        <p:blipFill>
          <a:blip r:embed="rId2"/>
          <a:stretch>
            <a:fillRect/>
          </a:stretch>
        </p:blipFill>
        <p:spPr>
          <a:xfrm>
            <a:off x="5350249" y="2194560"/>
            <a:ext cx="5848350" cy="3657600"/>
          </a:xfrm>
          <a:prstGeom prst="rect">
            <a:avLst/>
          </a:prstGeom>
        </p:spPr>
      </p:pic>
    </p:spTree>
    <p:extLst>
      <p:ext uri="{BB962C8B-B14F-4D97-AF65-F5344CB8AC3E}">
        <p14:creationId xmlns:p14="http://schemas.microsoft.com/office/powerpoint/2010/main" val="1179155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3EE4C-22E0-460C-86E4-A4D4D9BC5058}"/>
              </a:ext>
            </a:extLst>
          </p:cNvPr>
          <p:cNvSpPr>
            <a:spLocks noGrp="1"/>
          </p:cNvSpPr>
          <p:nvPr>
            <p:ph type="title"/>
          </p:nvPr>
        </p:nvSpPr>
        <p:spPr/>
        <p:txBody>
          <a:bodyPr/>
          <a:lstStyle/>
          <a:p>
            <a:r>
              <a:rPr lang="en-US" dirty="0"/>
              <a:t>Vascular plants</a:t>
            </a:r>
          </a:p>
        </p:txBody>
      </p:sp>
      <p:sp>
        <p:nvSpPr>
          <p:cNvPr id="3" name="Content Placeholder 2">
            <a:extLst>
              <a:ext uri="{FF2B5EF4-FFF2-40B4-BE49-F238E27FC236}">
                <a16:creationId xmlns:a16="http://schemas.microsoft.com/office/drawing/2014/main" xmlns="" id="{2E7F4DB2-EBC1-4B52-9D04-32D5B80ADAF5}"/>
              </a:ext>
            </a:extLst>
          </p:cNvPr>
          <p:cNvSpPr>
            <a:spLocks noGrp="1"/>
          </p:cNvSpPr>
          <p:nvPr>
            <p:ph idx="1"/>
          </p:nvPr>
        </p:nvSpPr>
        <p:spPr>
          <a:xfrm>
            <a:off x="443753" y="1656678"/>
            <a:ext cx="4086225" cy="4024125"/>
          </a:xfrm>
        </p:spPr>
        <p:txBody>
          <a:bodyPr>
            <a:normAutofit fontScale="85000" lnSpcReduction="10000"/>
          </a:bodyPr>
          <a:lstStyle/>
          <a:p>
            <a:pPr lvl="1"/>
            <a:r>
              <a:rPr lang="en-US" dirty="0"/>
              <a:t>Stomata-slits in the epidermis of leaves, stems, etc., through which gases are exchanged.</a:t>
            </a:r>
          </a:p>
          <a:p>
            <a:pPr lvl="1"/>
            <a:r>
              <a:rPr lang="en-US" dirty="0"/>
              <a:t>Xylem-a compound tissue that helps provide support and conducts water and nutrients upward from the roots, consisting of </a:t>
            </a:r>
            <a:r>
              <a:rPr lang="en-US" dirty="0" err="1"/>
              <a:t>tracheids</a:t>
            </a:r>
            <a:r>
              <a:rPr lang="en-US" dirty="0"/>
              <a:t>, vessels parenchyma cells, and woody fibers.</a:t>
            </a:r>
          </a:p>
          <a:p>
            <a:pPr lvl="1"/>
            <a:r>
              <a:rPr lang="en-US" dirty="0"/>
              <a:t>Phloem-the part of a vascular bundle consisting of sieve tubes, companion cells, parenchyma, and fibers and forming the food-conducting tissue of a plant.</a:t>
            </a:r>
          </a:p>
        </p:txBody>
      </p:sp>
      <p:pic>
        <p:nvPicPr>
          <p:cNvPr id="4" name="Picture 3">
            <a:extLst>
              <a:ext uri="{FF2B5EF4-FFF2-40B4-BE49-F238E27FC236}">
                <a16:creationId xmlns:a16="http://schemas.microsoft.com/office/drawing/2014/main" xmlns="" id="{98048A09-FAAC-459F-A7BD-5CE6ED386C3A}"/>
              </a:ext>
            </a:extLst>
          </p:cNvPr>
          <p:cNvPicPr>
            <a:picLocks noChangeAspect="1"/>
          </p:cNvPicPr>
          <p:nvPr/>
        </p:nvPicPr>
        <p:blipFill>
          <a:blip r:embed="rId2"/>
          <a:stretch>
            <a:fillRect/>
          </a:stretch>
        </p:blipFill>
        <p:spPr>
          <a:xfrm>
            <a:off x="5350249" y="2194560"/>
            <a:ext cx="5848350" cy="3657600"/>
          </a:xfrm>
          <a:prstGeom prst="rect">
            <a:avLst/>
          </a:prstGeom>
        </p:spPr>
      </p:pic>
    </p:spTree>
    <p:extLst>
      <p:ext uri="{BB962C8B-B14F-4D97-AF65-F5344CB8AC3E}">
        <p14:creationId xmlns:p14="http://schemas.microsoft.com/office/powerpoint/2010/main" val="2866865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80F35-F106-4C93-8659-FABA366361BD}"/>
              </a:ext>
            </a:extLst>
          </p:cNvPr>
          <p:cNvSpPr>
            <a:spLocks noGrp="1"/>
          </p:cNvSpPr>
          <p:nvPr>
            <p:ph type="title"/>
          </p:nvPr>
        </p:nvSpPr>
        <p:spPr>
          <a:xfrm>
            <a:off x="1842247" y="1012538"/>
            <a:ext cx="9663953" cy="1104768"/>
          </a:xfrm>
        </p:spPr>
        <p:txBody>
          <a:bodyPr/>
          <a:lstStyle/>
          <a:p>
            <a:r>
              <a:rPr lang="en-US" dirty="0"/>
              <a:t>Transpiration &amp; Photosynthesis</a:t>
            </a:r>
          </a:p>
        </p:txBody>
      </p:sp>
      <p:sp>
        <p:nvSpPr>
          <p:cNvPr id="3" name="Content Placeholder 2">
            <a:extLst>
              <a:ext uri="{FF2B5EF4-FFF2-40B4-BE49-F238E27FC236}">
                <a16:creationId xmlns:a16="http://schemas.microsoft.com/office/drawing/2014/main" xmlns="" id="{2D98DA1D-CC5C-4FD8-8CBF-D73F7EDE31D4}"/>
              </a:ext>
            </a:extLst>
          </p:cNvPr>
          <p:cNvSpPr>
            <a:spLocks noGrp="1"/>
          </p:cNvSpPr>
          <p:nvPr>
            <p:ph idx="1"/>
          </p:nvPr>
        </p:nvSpPr>
        <p:spPr>
          <a:xfrm>
            <a:off x="685800" y="2294358"/>
            <a:ext cx="10820400" cy="4024125"/>
          </a:xfrm>
        </p:spPr>
        <p:txBody>
          <a:bodyPr/>
          <a:lstStyle/>
          <a:p>
            <a:r>
              <a:rPr lang="en-US" dirty="0"/>
              <a:t>Transpiration is the process by which moisture is carried through plants from roots to stomata on the underside of leaves, where it changes to vapor and is released to the atmosphere.</a:t>
            </a:r>
          </a:p>
          <a:p>
            <a:r>
              <a:rPr lang="en-US" dirty="0"/>
              <a:t>The function of transpiration is two-fold: cooling the plant and pumping water and minerals to the leaves for photosynthesis.</a:t>
            </a:r>
          </a:p>
          <a:p>
            <a:r>
              <a:rPr lang="en-US" dirty="0"/>
              <a:t>Photosynthesis is the process by which plants convert light energy to food</a:t>
            </a:r>
          </a:p>
          <a:p>
            <a:pPr marL="457200" lvl="1" indent="0">
              <a:buNone/>
            </a:pPr>
            <a:r>
              <a:rPr lang="en-US" dirty="0"/>
              <a:t>	6CO</a:t>
            </a:r>
            <a:r>
              <a:rPr lang="en-US" baseline="-25000" dirty="0"/>
              <a:t>2</a:t>
            </a:r>
            <a:r>
              <a:rPr lang="en-US" dirty="0"/>
              <a:t> + 6H</a:t>
            </a:r>
            <a:r>
              <a:rPr lang="en-US" baseline="-25000" dirty="0"/>
              <a:t>2</a:t>
            </a:r>
            <a:r>
              <a:rPr lang="en-US" dirty="0"/>
              <a:t>0 + light energy                           C</a:t>
            </a:r>
            <a:r>
              <a:rPr lang="en-US" baseline="-25000" dirty="0"/>
              <a:t>6</a:t>
            </a:r>
            <a:r>
              <a:rPr lang="en-US" dirty="0"/>
              <a:t>H</a:t>
            </a:r>
            <a:r>
              <a:rPr lang="en-US" baseline="-25000" dirty="0"/>
              <a:t>12</a:t>
            </a:r>
            <a:r>
              <a:rPr lang="en-US" dirty="0"/>
              <a:t>0</a:t>
            </a:r>
            <a:r>
              <a:rPr lang="en-US" baseline="-25000" dirty="0"/>
              <a:t>6</a:t>
            </a:r>
            <a:r>
              <a:rPr lang="en-US" dirty="0"/>
              <a:t> + 6O</a:t>
            </a:r>
            <a:r>
              <a:rPr lang="en-US" baseline="-25000" dirty="0"/>
              <a:t>2</a:t>
            </a:r>
          </a:p>
          <a:p>
            <a:pPr marL="457200" lvl="1" indent="0">
              <a:buNone/>
            </a:pPr>
            <a:r>
              <a:rPr lang="en-US" baseline="-25000" dirty="0"/>
              <a:t>	Carbon dioxide + water + light energy                                       glucose (sugar) + Oxygen</a:t>
            </a:r>
          </a:p>
          <a:p>
            <a:pPr marL="457200" lvl="1" indent="0">
              <a:buNone/>
            </a:pPr>
            <a:endParaRPr lang="en-US" sz="2400" baseline="-25000" dirty="0"/>
          </a:p>
          <a:p>
            <a:pPr marL="0" indent="0">
              <a:buNone/>
            </a:pPr>
            <a:r>
              <a:rPr lang="en-US" sz="2400" baseline="-25000" dirty="0"/>
              <a:t>			Can you explain how to balance this equation?</a:t>
            </a:r>
          </a:p>
        </p:txBody>
      </p:sp>
      <p:cxnSp>
        <p:nvCxnSpPr>
          <p:cNvPr id="5" name="Straight Arrow Connector 4">
            <a:extLst>
              <a:ext uri="{FF2B5EF4-FFF2-40B4-BE49-F238E27FC236}">
                <a16:creationId xmlns:a16="http://schemas.microsoft.com/office/drawing/2014/main" xmlns="" id="{FD4ED53B-D86C-4C59-8799-D873D6111A4D}"/>
              </a:ext>
            </a:extLst>
          </p:cNvPr>
          <p:cNvCxnSpPr/>
          <p:nvPr/>
        </p:nvCxnSpPr>
        <p:spPr>
          <a:xfrm>
            <a:off x="5074024" y="4589033"/>
            <a:ext cx="1640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96E92750-30BD-499E-97AA-4221309B78CF}"/>
              </a:ext>
            </a:extLst>
          </p:cNvPr>
          <p:cNvCxnSpPr/>
          <p:nvPr/>
        </p:nvCxnSpPr>
        <p:spPr>
          <a:xfrm>
            <a:off x="4903694" y="4967522"/>
            <a:ext cx="1640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401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0AD1A-83C2-4499-8A70-6A46D0DABD20}"/>
              </a:ext>
            </a:extLst>
          </p:cNvPr>
          <p:cNvSpPr>
            <a:spLocks noGrp="1"/>
          </p:cNvSpPr>
          <p:nvPr>
            <p:ph type="title"/>
          </p:nvPr>
        </p:nvSpPr>
        <p:spPr>
          <a:xfrm>
            <a:off x="2895600" y="253385"/>
            <a:ext cx="8610600" cy="1293028"/>
          </a:xfrm>
        </p:spPr>
        <p:txBody>
          <a:bodyPr/>
          <a:lstStyle/>
          <a:p>
            <a:r>
              <a:rPr lang="en-US" dirty="0"/>
              <a:t>Flower dissection lab</a:t>
            </a:r>
          </a:p>
        </p:txBody>
      </p:sp>
      <p:sp>
        <p:nvSpPr>
          <p:cNvPr id="3" name="Content Placeholder 2">
            <a:extLst>
              <a:ext uri="{FF2B5EF4-FFF2-40B4-BE49-F238E27FC236}">
                <a16:creationId xmlns:a16="http://schemas.microsoft.com/office/drawing/2014/main" xmlns="" id="{3CB82A1C-FF90-4E45-9FAE-9C3498C804BC}"/>
              </a:ext>
            </a:extLst>
          </p:cNvPr>
          <p:cNvSpPr>
            <a:spLocks noGrp="1"/>
          </p:cNvSpPr>
          <p:nvPr>
            <p:ph idx="1"/>
          </p:nvPr>
        </p:nvSpPr>
        <p:spPr>
          <a:xfrm>
            <a:off x="685800" y="1416937"/>
            <a:ext cx="10820400" cy="4024125"/>
          </a:xfrm>
        </p:spPr>
        <p:txBody>
          <a:bodyPr/>
          <a:lstStyle/>
          <a:p>
            <a:r>
              <a:rPr lang="en-US" dirty="0"/>
              <a:t>Like humans, plants have male and female parts in their reproductive system</a:t>
            </a:r>
          </a:p>
          <a:p>
            <a:r>
              <a:rPr lang="en-US" dirty="0"/>
              <a:t>In this lab, you will be able to identify the following:</a:t>
            </a:r>
          </a:p>
          <a:p>
            <a:pPr marL="0" indent="0">
              <a:buNone/>
            </a:pPr>
            <a:endParaRPr lang="en-US" dirty="0"/>
          </a:p>
        </p:txBody>
      </p:sp>
      <p:pic>
        <p:nvPicPr>
          <p:cNvPr id="4" name="Picture 3">
            <a:extLst>
              <a:ext uri="{FF2B5EF4-FFF2-40B4-BE49-F238E27FC236}">
                <a16:creationId xmlns:a16="http://schemas.microsoft.com/office/drawing/2014/main" xmlns="" id="{8888028E-C9A1-495E-BF76-DF9140C5313F}"/>
              </a:ext>
            </a:extLst>
          </p:cNvPr>
          <p:cNvPicPr>
            <a:picLocks noChangeAspect="1"/>
          </p:cNvPicPr>
          <p:nvPr/>
        </p:nvPicPr>
        <p:blipFill>
          <a:blip r:embed="rId2"/>
          <a:stretch>
            <a:fillRect/>
          </a:stretch>
        </p:blipFill>
        <p:spPr>
          <a:xfrm>
            <a:off x="3210370" y="2278202"/>
            <a:ext cx="5206484" cy="3162860"/>
          </a:xfrm>
          <a:prstGeom prst="rect">
            <a:avLst/>
          </a:prstGeom>
        </p:spPr>
      </p:pic>
      <p:sp>
        <p:nvSpPr>
          <p:cNvPr id="5" name="Oval 4">
            <a:extLst>
              <a:ext uri="{FF2B5EF4-FFF2-40B4-BE49-F238E27FC236}">
                <a16:creationId xmlns:a16="http://schemas.microsoft.com/office/drawing/2014/main" xmlns="" id="{68B6B859-99B2-4956-B4DF-8A205B60D379}"/>
              </a:ext>
            </a:extLst>
          </p:cNvPr>
          <p:cNvSpPr/>
          <p:nvPr/>
        </p:nvSpPr>
        <p:spPr>
          <a:xfrm>
            <a:off x="5714999" y="3846511"/>
            <a:ext cx="497541" cy="4968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xmlns="" id="{5104266E-5C8D-4AF8-8064-523C902DCECE}"/>
              </a:ext>
            </a:extLst>
          </p:cNvPr>
          <p:cNvCxnSpPr>
            <a:cxnSpLocks/>
            <a:stCxn id="5" idx="6"/>
          </p:cNvCxnSpPr>
          <p:nvPr/>
        </p:nvCxnSpPr>
        <p:spPr>
          <a:xfrm>
            <a:off x="6212540" y="4094956"/>
            <a:ext cx="2029000" cy="113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5B72B945-F16B-402D-9D64-9592D49AC20C}"/>
              </a:ext>
            </a:extLst>
          </p:cNvPr>
          <p:cNvSpPr txBox="1"/>
          <p:nvPr/>
        </p:nvSpPr>
        <p:spPr>
          <a:xfrm>
            <a:off x="8280964" y="4145544"/>
            <a:ext cx="2476095" cy="738664"/>
          </a:xfrm>
          <a:prstGeom prst="rect">
            <a:avLst/>
          </a:prstGeom>
          <a:noFill/>
        </p:spPr>
        <p:txBody>
          <a:bodyPr wrap="square" rtlCol="0">
            <a:spAutoFit/>
          </a:bodyPr>
          <a:lstStyle/>
          <a:p>
            <a:r>
              <a:rPr lang="en-US" sz="1400" dirty="0"/>
              <a:t>The ovule where the ovaries are contained, is called the pistil.</a:t>
            </a:r>
          </a:p>
        </p:txBody>
      </p:sp>
    </p:spTree>
    <p:extLst>
      <p:ext uri="{BB962C8B-B14F-4D97-AF65-F5344CB8AC3E}">
        <p14:creationId xmlns:p14="http://schemas.microsoft.com/office/powerpoint/2010/main" val="3933112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2AAD1-B452-4181-B984-4B242BEC8A87}"/>
              </a:ext>
            </a:extLst>
          </p:cNvPr>
          <p:cNvSpPr>
            <a:spLocks noGrp="1"/>
          </p:cNvSpPr>
          <p:nvPr>
            <p:ph type="title"/>
          </p:nvPr>
        </p:nvSpPr>
        <p:spPr/>
        <p:txBody>
          <a:bodyPr/>
          <a:lstStyle/>
          <a:p>
            <a:r>
              <a:rPr lang="en-US" dirty="0"/>
              <a:t>The Hierarchy: In Humans</a:t>
            </a:r>
          </a:p>
        </p:txBody>
      </p:sp>
      <p:grpSp>
        <p:nvGrpSpPr>
          <p:cNvPr id="14" name="Group 13">
            <a:extLst>
              <a:ext uri="{FF2B5EF4-FFF2-40B4-BE49-F238E27FC236}">
                <a16:creationId xmlns:a16="http://schemas.microsoft.com/office/drawing/2014/main" xmlns="" id="{F2688805-76E8-46CE-8E40-94CB92A6F411}"/>
              </a:ext>
            </a:extLst>
          </p:cNvPr>
          <p:cNvGrpSpPr/>
          <p:nvPr/>
        </p:nvGrpSpPr>
        <p:grpSpPr>
          <a:xfrm>
            <a:off x="865094" y="2339788"/>
            <a:ext cx="4840942" cy="3753839"/>
            <a:chOff x="571499" y="2329702"/>
            <a:chExt cx="4840942" cy="3753839"/>
          </a:xfrm>
        </p:grpSpPr>
        <p:sp>
          <p:nvSpPr>
            <p:cNvPr id="4" name="Isosceles Triangle 3">
              <a:extLst>
                <a:ext uri="{FF2B5EF4-FFF2-40B4-BE49-F238E27FC236}">
                  <a16:creationId xmlns:a16="http://schemas.microsoft.com/office/drawing/2014/main" xmlns="" id="{76D3084B-A8B0-4B0A-A528-99F25D133CF6}"/>
                </a:ext>
              </a:extLst>
            </p:cNvPr>
            <p:cNvSpPr/>
            <p:nvPr/>
          </p:nvSpPr>
          <p:spPr>
            <a:xfrm>
              <a:off x="571499" y="2329702"/>
              <a:ext cx="4840942" cy="3753839"/>
            </a:xfrm>
            <a:prstGeom prst="triangle">
              <a:avLst/>
            </a:prstGeom>
            <a:solidFill>
              <a:schemeClr val="accent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5625413D-DCF6-4321-ADC0-D7BA8BF87454}"/>
                </a:ext>
              </a:extLst>
            </p:cNvPr>
            <p:cNvCxnSpPr>
              <a:cxnSpLocks/>
            </p:cNvCxnSpPr>
            <p:nvPr/>
          </p:nvCxnSpPr>
          <p:spPr>
            <a:xfrm>
              <a:off x="1169894" y="5109882"/>
              <a:ext cx="3581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C2F704D-8FCC-4A95-B8C9-FFF35DFAD201}"/>
                </a:ext>
              </a:extLst>
            </p:cNvPr>
            <p:cNvCxnSpPr>
              <a:cxnSpLocks/>
            </p:cNvCxnSpPr>
            <p:nvPr/>
          </p:nvCxnSpPr>
          <p:spPr>
            <a:xfrm>
              <a:off x="1707776" y="4262717"/>
              <a:ext cx="25325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0F686546-7D1B-4AB6-9A99-29DDF1C360FA}"/>
                </a:ext>
              </a:extLst>
            </p:cNvPr>
            <p:cNvCxnSpPr>
              <a:cxnSpLocks/>
            </p:cNvCxnSpPr>
            <p:nvPr/>
          </p:nvCxnSpPr>
          <p:spPr>
            <a:xfrm>
              <a:off x="2286000" y="3429000"/>
              <a:ext cx="1411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xmlns="" id="{FB1AE761-C66A-416D-B0CD-681526B84A74}"/>
              </a:ext>
            </a:extLst>
          </p:cNvPr>
          <p:cNvSpPr txBox="1"/>
          <p:nvPr/>
        </p:nvSpPr>
        <p:spPr>
          <a:xfrm>
            <a:off x="6006353" y="5351930"/>
            <a:ext cx="3256020" cy="400110"/>
          </a:xfrm>
          <a:prstGeom prst="rect">
            <a:avLst/>
          </a:prstGeom>
          <a:noFill/>
        </p:spPr>
        <p:txBody>
          <a:bodyPr wrap="none" rtlCol="0">
            <a:spAutoFit/>
          </a:bodyPr>
          <a:lstStyle/>
          <a:p>
            <a:r>
              <a:rPr lang="en-US" sz="2000" dirty="0"/>
              <a:t>Cells form to make Tissue</a:t>
            </a:r>
          </a:p>
        </p:txBody>
      </p:sp>
      <p:sp>
        <p:nvSpPr>
          <p:cNvPr id="19" name="Arrow: Curved Right 18">
            <a:extLst>
              <a:ext uri="{FF2B5EF4-FFF2-40B4-BE49-F238E27FC236}">
                <a16:creationId xmlns:a16="http://schemas.microsoft.com/office/drawing/2014/main" xmlns="" id="{9FC10D56-47F8-4C42-A8AA-16EB8821219B}"/>
              </a:ext>
            </a:extLst>
          </p:cNvPr>
          <p:cNvSpPr/>
          <p:nvPr/>
        </p:nvSpPr>
        <p:spPr>
          <a:xfrm rot="10800000">
            <a:off x="9208040" y="4507907"/>
            <a:ext cx="1304365" cy="10623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xmlns="" id="{1DFCC6B1-3D06-44DE-BCD6-12EAF4322A1D}"/>
              </a:ext>
            </a:extLst>
          </p:cNvPr>
          <p:cNvSpPr txBox="1"/>
          <p:nvPr/>
        </p:nvSpPr>
        <p:spPr>
          <a:xfrm>
            <a:off x="5225305" y="4529809"/>
            <a:ext cx="3682418" cy="400110"/>
          </a:xfrm>
          <a:prstGeom prst="rect">
            <a:avLst/>
          </a:prstGeom>
          <a:noFill/>
        </p:spPr>
        <p:txBody>
          <a:bodyPr wrap="none" rtlCol="0">
            <a:spAutoFit/>
          </a:bodyPr>
          <a:lstStyle/>
          <a:p>
            <a:r>
              <a:rPr lang="en-US" sz="2000" dirty="0"/>
              <a:t>Tissues form to make Organs</a:t>
            </a:r>
          </a:p>
        </p:txBody>
      </p:sp>
      <p:sp>
        <p:nvSpPr>
          <p:cNvPr id="22" name="Arrow: Curved Right 21">
            <a:extLst>
              <a:ext uri="{FF2B5EF4-FFF2-40B4-BE49-F238E27FC236}">
                <a16:creationId xmlns:a16="http://schemas.microsoft.com/office/drawing/2014/main" xmlns="" id="{1D3EB128-E170-4D08-A507-7894AB3E0764}"/>
              </a:ext>
            </a:extLst>
          </p:cNvPr>
          <p:cNvSpPr/>
          <p:nvPr/>
        </p:nvSpPr>
        <p:spPr>
          <a:xfrm rot="10800000">
            <a:off x="9271749" y="3467491"/>
            <a:ext cx="1304365" cy="1062318"/>
          </a:xfrm>
          <a:prstGeom prst="curv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xmlns="" id="{6FD3CD10-B17F-43DD-9A97-BFBC244DBDA1}"/>
              </a:ext>
            </a:extLst>
          </p:cNvPr>
          <p:cNvSpPr txBox="1"/>
          <p:nvPr/>
        </p:nvSpPr>
        <p:spPr>
          <a:xfrm>
            <a:off x="4807509" y="3429000"/>
            <a:ext cx="3256020" cy="923330"/>
          </a:xfrm>
          <a:prstGeom prst="rect">
            <a:avLst/>
          </a:prstGeom>
          <a:noFill/>
        </p:spPr>
        <p:txBody>
          <a:bodyPr wrap="square" rtlCol="0">
            <a:spAutoFit/>
          </a:bodyPr>
          <a:lstStyle/>
          <a:p>
            <a:r>
              <a:rPr lang="en-US" dirty="0"/>
              <a:t>Organs work with other organs to function as a system</a:t>
            </a:r>
          </a:p>
        </p:txBody>
      </p:sp>
      <p:sp>
        <p:nvSpPr>
          <p:cNvPr id="24" name="Arrow: Curved Right 23">
            <a:extLst>
              <a:ext uri="{FF2B5EF4-FFF2-40B4-BE49-F238E27FC236}">
                <a16:creationId xmlns:a16="http://schemas.microsoft.com/office/drawing/2014/main" xmlns="" id="{19B0A2F9-6190-46B9-A7DE-A30DF7D1CE54}"/>
              </a:ext>
            </a:extLst>
          </p:cNvPr>
          <p:cNvSpPr/>
          <p:nvPr/>
        </p:nvSpPr>
        <p:spPr>
          <a:xfrm rot="10800000">
            <a:off x="9208040" y="2366682"/>
            <a:ext cx="1304365" cy="1062318"/>
          </a:xfrm>
          <a:prstGeom prst="curved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xmlns="" id="{A09C126B-F406-4180-A169-87DAF31F0D56}"/>
              </a:ext>
            </a:extLst>
          </p:cNvPr>
          <p:cNvSpPr txBox="1"/>
          <p:nvPr/>
        </p:nvSpPr>
        <p:spPr>
          <a:xfrm>
            <a:off x="3991536" y="2464931"/>
            <a:ext cx="5551520" cy="923330"/>
          </a:xfrm>
          <a:prstGeom prst="rect">
            <a:avLst/>
          </a:prstGeom>
          <a:noFill/>
        </p:spPr>
        <p:txBody>
          <a:bodyPr wrap="none" rtlCol="0">
            <a:spAutoFit/>
          </a:bodyPr>
          <a:lstStyle/>
          <a:p>
            <a:r>
              <a:rPr lang="en-US" dirty="0"/>
              <a:t>Systems: Circulatory, Digestive, Endocrine,</a:t>
            </a:r>
          </a:p>
          <a:p>
            <a:r>
              <a:rPr lang="en-US" dirty="0"/>
              <a:t>Exocrine, Immune, Muscular, Nervous, Excretory,</a:t>
            </a:r>
          </a:p>
          <a:p>
            <a:r>
              <a:rPr lang="en-US" dirty="0"/>
              <a:t>Reproductive, Respiratory, Skeletal</a:t>
            </a:r>
          </a:p>
        </p:txBody>
      </p:sp>
    </p:spTree>
    <p:extLst>
      <p:ext uri="{BB962C8B-B14F-4D97-AF65-F5344CB8AC3E}">
        <p14:creationId xmlns:p14="http://schemas.microsoft.com/office/powerpoint/2010/main" val="157102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1" grpId="0"/>
      <p:bldP spid="22" grpId="0" animBg="1"/>
      <p:bldP spid="23"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E24E02-24B5-40A9-8261-A7C6E99BF78C}"/>
              </a:ext>
            </a:extLst>
          </p:cNvPr>
          <p:cNvSpPr>
            <a:spLocks noGrp="1"/>
          </p:cNvSpPr>
          <p:nvPr>
            <p:ph type="title"/>
          </p:nvPr>
        </p:nvSpPr>
        <p:spPr/>
        <p:txBody>
          <a:bodyPr/>
          <a:lstStyle/>
          <a:p>
            <a:r>
              <a:rPr lang="en-US" dirty="0"/>
              <a:t>The Respiratory System</a:t>
            </a:r>
          </a:p>
        </p:txBody>
      </p:sp>
      <p:sp>
        <p:nvSpPr>
          <p:cNvPr id="3" name="Content Placeholder 2">
            <a:extLst>
              <a:ext uri="{FF2B5EF4-FFF2-40B4-BE49-F238E27FC236}">
                <a16:creationId xmlns:a16="http://schemas.microsoft.com/office/drawing/2014/main" xmlns="" id="{54A75B8E-8D62-483C-9BAC-B5B9D39E3231}"/>
              </a:ext>
            </a:extLst>
          </p:cNvPr>
          <p:cNvSpPr>
            <a:spLocks noGrp="1"/>
          </p:cNvSpPr>
          <p:nvPr>
            <p:ph idx="1"/>
          </p:nvPr>
        </p:nvSpPr>
        <p:spPr/>
        <p:txBody>
          <a:bodyPr/>
          <a:lstStyle/>
          <a:p>
            <a:r>
              <a:rPr lang="en-US" dirty="0" smtClean="0"/>
              <a:t>The primary organs of the respiratory system are the lungs, which carry out the exchange of gases as we breathe.</a:t>
            </a:r>
          </a:p>
          <a:p>
            <a:r>
              <a:rPr lang="en-US" dirty="0" smtClean="0"/>
              <a:t>The red blood cells collect the oxygen from the lungs and carry it to the parts  of the body where it is needed</a:t>
            </a:r>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467" y="3471333"/>
            <a:ext cx="2059458" cy="297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76267" y="6442445"/>
            <a:ext cx="2685351" cy="246221"/>
          </a:xfrm>
          <a:prstGeom prst="rect">
            <a:avLst/>
          </a:prstGeom>
          <a:noFill/>
        </p:spPr>
        <p:txBody>
          <a:bodyPr wrap="none" rtlCol="0">
            <a:spAutoFit/>
          </a:bodyPr>
          <a:lstStyle/>
          <a:p>
            <a:r>
              <a:rPr lang="en-US" sz="1000" dirty="0" smtClean="0"/>
              <a:t>*image courtesy of the Lung Association</a:t>
            </a:r>
            <a:endParaRPr lang="en-US" sz="1000" dirty="0"/>
          </a:p>
        </p:txBody>
      </p:sp>
      <p:sp>
        <p:nvSpPr>
          <p:cNvPr id="5" name="TextBox 4"/>
          <p:cNvSpPr txBox="1"/>
          <p:nvPr/>
        </p:nvSpPr>
        <p:spPr>
          <a:xfrm>
            <a:off x="1062381" y="5141555"/>
            <a:ext cx="5033620" cy="923330"/>
          </a:xfrm>
          <a:prstGeom prst="rect">
            <a:avLst/>
          </a:prstGeom>
          <a:noFill/>
        </p:spPr>
        <p:txBody>
          <a:bodyPr wrap="square" rtlCol="0">
            <a:spAutoFit/>
          </a:bodyPr>
          <a:lstStyle/>
          <a:p>
            <a:r>
              <a:rPr lang="en-US" dirty="0" smtClean="0"/>
              <a:t>This is a nice example of how the systems work together.  The blood is also part of the circulatory system</a:t>
            </a:r>
          </a:p>
        </p:txBody>
      </p:sp>
    </p:spTree>
    <p:extLst>
      <p:ext uri="{BB962C8B-B14F-4D97-AF65-F5344CB8AC3E}">
        <p14:creationId xmlns:p14="http://schemas.microsoft.com/office/powerpoint/2010/main" val="2426006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765</TotalTime>
  <Words>875</Words>
  <Application>Microsoft Office PowerPoint</Application>
  <PresentationFormat>Custom</PresentationFormat>
  <Paragraphs>68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Vapor Trail</vt:lpstr>
      <vt:lpstr>Plant &amp;Body Systems</vt:lpstr>
      <vt:lpstr>The Cell</vt:lpstr>
      <vt:lpstr>The Hierarchy: in plants</vt:lpstr>
      <vt:lpstr>Vascular plants</vt:lpstr>
      <vt:lpstr>Vascular plants</vt:lpstr>
      <vt:lpstr>Transpiration &amp; Photosynthesis</vt:lpstr>
      <vt:lpstr>Flower dissection lab</vt:lpstr>
      <vt:lpstr>The Hierarchy: In Humans</vt:lpstr>
      <vt:lpstr>The Respiratory System</vt:lpstr>
      <vt:lpstr>The circulatory system</vt:lpstr>
      <vt:lpstr>The Skeletal system</vt:lpstr>
      <vt:lpstr>The Muscular system</vt:lpstr>
      <vt:lpstr>The Digestive System</vt:lpstr>
      <vt:lpstr>The nervous &amp; endocrine systems</vt:lpstr>
      <vt:lpstr>The immune system</vt:lpstr>
      <vt:lpstr>The Exocrine system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Systems</dc:title>
  <dc:creator>R HEATON</dc:creator>
  <cp:lastModifiedBy>rheaton</cp:lastModifiedBy>
  <cp:revision>22</cp:revision>
  <dcterms:created xsi:type="dcterms:W3CDTF">2019-04-21T22:13:23Z</dcterms:created>
  <dcterms:modified xsi:type="dcterms:W3CDTF">2019-04-30T22:14:28Z</dcterms:modified>
</cp:coreProperties>
</file>