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851682-59D2-4053-8626-20BE522CD396}"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7BD6F-1658-4705-9A08-EA6F5A98F66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51682-59D2-4053-8626-20BE522CD396}"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7BD6F-1658-4705-9A08-EA6F5A98F66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51682-59D2-4053-8626-20BE522CD396}"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7BD6F-1658-4705-9A08-EA6F5A98F66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851682-59D2-4053-8626-20BE522CD396}"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7BD6F-1658-4705-9A08-EA6F5A98F66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851682-59D2-4053-8626-20BE522CD396}" type="datetimeFigureOut">
              <a:rPr lang="en-US" smtClean="0"/>
              <a:t>11/15/2018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87BD6F-1658-4705-9A08-EA6F5A98F66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2851682-59D2-4053-8626-20BE522CD396}" type="datetimeFigureOut">
              <a:rPr lang="en-US" smtClean="0"/>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87BD6F-1658-4705-9A08-EA6F5A98F66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851682-59D2-4053-8626-20BE522CD396}" type="datetimeFigureOut">
              <a:rPr lang="en-US" smtClean="0"/>
              <a:t>11/15/2018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87BD6F-1658-4705-9A08-EA6F5A98F66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851682-59D2-4053-8626-20BE522CD396}" type="datetimeFigureOut">
              <a:rPr lang="en-US" smtClean="0"/>
              <a:t>11/15/2018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87BD6F-1658-4705-9A08-EA6F5A98F66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1682-59D2-4053-8626-20BE522CD396}" type="datetimeFigureOut">
              <a:rPr lang="en-US" smtClean="0"/>
              <a:t>11/15/2018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87BD6F-1658-4705-9A08-EA6F5A98F66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51682-59D2-4053-8626-20BE522CD396}" type="datetimeFigureOut">
              <a:rPr lang="en-US" smtClean="0"/>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87BD6F-1658-4705-9A08-EA6F5A98F66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851682-59D2-4053-8626-20BE522CD396}" type="datetimeFigureOut">
              <a:rPr lang="en-US" smtClean="0"/>
              <a:t>11/15/2018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87BD6F-1658-4705-9A08-EA6F5A98F66E}"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F2851682-59D2-4053-8626-20BE522CD396}" type="datetimeFigureOut">
              <a:rPr lang="en-US" smtClean="0"/>
              <a:t>11/15/2018</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9087BD6F-1658-4705-9A08-EA6F5A98F66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DNA and the birth of Molecular Forensics</a:t>
            </a:r>
            <a:endParaRPr lang="en-US" dirty="0"/>
          </a:p>
        </p:txBody>
      </p:sp>
      <p:sp>
        <p:nvSpPr>
          <p:cNvPr id="3" name="Subtitle 2"/>
          <p:cNvSpPr>
            <a:spLocks noGrp="1"/>
          </p:cNvSpPr>
          <p:nvPr>
            <p:ph type="subTitle" idx="1"/>
          </p:nvPr>
        </p:nvSpPr>
        <p:spPr/>
        <p:txBody>
          <a:bodyPr/>
          <a:lstStyle/>
          <a:p>
            <a:r>
              <a:rPr lang="en-US" dirty="0" smtClean="0"/>
              <a:t>Back in the Day; the CSI effect;</a:t>
            </a:r>
            <a:endParaRPr lang="en-US" dirty="0"/>
          </a:p>
        </p:txBody>
      </p:sp>
    </p:spTree>
    <p:extLst>
      <p:ext uri="{BB962C8B-B14F-4D97-AF65-F5344CB8AC3E}">
        <p14:creationId xmlns:p14="http://schemas.microsoft.com/office/powerpoint/2010/main" val="31747119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Random Amplified Polymorphic DNA (RAPD)</a:t>
            </a:r>
          </a:p>
        </p:txBody>
      </p:sp>
      <p:sp>
        <p:nvSpPr>
          <p:cNvPr id="3" name="Content Placeholder 2"/>
          <p:cNvSpPr>
            <a:spLocks noGrp="1"/>
          </p:cNvSpPr>
          <p:nvPr>
            <p:ph idx="1"/>
          </p:nvPr>
        </p:nvSpPr>
        <p:spPr/>
        <p:txBody>
          <a:bodyPr/>
          <a:lstStyle/>
          <a:p>
            <a:r>
              <a:rPr lang="en-US" dirty="0" smtClean="0"/>
              <a:t>Because the suspect claims to never have been at or near the area where the body was found, this evidence was used to disprove his claim. </a:t>
            </a:r>
          </a:p>
          <a:p>
            <a:r>
              <a:rPr lang="en-US" dirty="0" smtClean="0"/>
              <a:t>A total of 100 Palo Verde seed pods were collected from various trees near and around the location of the crime scene.  Using RAPD analysis, a genetic match was made between the seed pods and the parent tree.</a:t>
            </a:r>
          </a:p>
          <a:p>
            <a:r>
              <a:rPr lang="en-US" dirty="0" smtClean="0"/>
              <a:t>This is a landmark case; the first time ever where plant DNA was used in a murder trial.</a:t>
            </a:r>
            <a:endParaRPr lang="en-US" dirty="0"/>
          </a:p>
        </p:txBody>
      </p:sp>
    </p:spTree>
    <p:extLst>
      <p:ext uri="{BB962C8B-B14F-4D97-AF65-F5344CB8AC3E}">
        <p14:creationId xmlns:p14="http://schemas.microsoft.com/office/powerpoint/2010/main" val="913246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in the Day	</a:t>
            </a:r>
            <a:endParaRPr lang="en-US" dirty="0"/>
          </a:p>
        </p:txBody>
      </p:sp>
      <p:sp>
        <p:nvSpPr>
          <p:cNvPr id="3" name="Content Placeholder 2"/>
          <p:cNvSpPr>
            <a:spLocks noGrp="1"/>
          </p:cNvSpPr>
          <p:nvPr>
            <p:ph idx="1"/>
          </p:nvPr>
        </p:nvSpPr>
        <p:spPr/>
        <p:txBody>
          <a:bodyPr/>
          <a:lstStyle/>
          <a:p>
            <a:r>
              <a:rPr lang="en-US" dirty="0" smtClean="0"/>
              <a:t>In the early 1960’s, scientists believed it was protein that carried the genetic information in our bodies. </a:t>
            </a:r>
          </a:p>
          <a:p>
            <a:r>
              <a:rPr lang="en-US" dirty="0" smtClean="0"/>
              <a:t>Alfred Hershey and Martha Chase proved it was actually DNA that carried the genetic information.</a:t>
            </a:r>
          </a:p>
          <a:p>
            <a:r>
              <a:rPr lang="en-US" dirty="0" smtClean="0"/>
              <a:t>James Watson and Francis Crick, with the help of Maurice Wilkins and Rosalind Franklin, were credited with identifying the double helix structure of DNA.</a:t>
            </a:r>
          </a:p>
          <a:p>
            <a:r>
              <a:rPr lang="en-US" dirty="0" smtClean="0"/>
              <a:t>Although there is still some controversy, all three men were awarded the Nobel Prize, leaving out Rosalind Franklin from any recognition for many years. </a:t>
            </a:r>
            <a:endParaRPr lang="en-US" dirty="0"/>
          </a:p>
        </p:txBody>
      </p:sp>
    </p:spTree>
    <p:extLst>
      <p:ext uri="{BB962C8B-B14F-4D97-AF65-F5344CB8AC3E}">
        <p14:creationId xmlns:p14="http://schemas.microsoft.com/office/powerpoint/2010/main" val="2010930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Make-Up	</a:t>
            </a:r>
            <a:endParaRPr lang="en-US" dirty="0"/>
          </a:p>
        </p:txBody>
      </p:sp>
      <p:sp>
        <p:nvSpPr>
          <p:cNvPr id="3" name="Content Placeholder 2"/>
          <p:cNvSpPr>
            <a:spLocks noGrp="1"/>
          </p:cNvSpPr>
          <p:nvPr>
            <p:ph idx="1"/>
          </p:nvPr>
        </p:nvSpPr>
        <p:spPr>
          <a:xfrm>
            <a:off x="1009443" y="1807361"/>
            <a:ext cx="7067757" cy="554839"/>
          </a:xfrm>
        </p:spPr>
        <p:txBody>
          <a:bodyPr>
            <a:normAutofit fontScale="85000" lnSpcReduction="20000"/>
          </a:bodyPr>
          <a:lstStyle/>
          <a:p>
            <a:r>
              <a:rPr lang="en-US" dirty="0" smtClean="0"/>
              <a:t>DNA, also known as deoxyribonucleic acid, carries the genetic information in our cells.</a:t>
            </a:r>
          </a:p>
          <a:p>
            <a:endParaRPr lang="en-US" dirty="0" smtClean="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00200" y="2286000"/>
            <a:ext cx="5105400" cy="41196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2636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Make-Up</a:t>
            </a:r>
            <a:endParaRPr lang="en-US" dirty="0"/>
          </a:p>
        </p:txBody>
      </p:sp>
      <p:sp>
        <p:nvSpPr>
          <p:cNvPr id="3" name="Content Placeholder 2"/>
          <p:cNvSpPr>
            <a:spLocks noGrp="1"/>
          </p:cNvSpPr>
          <p:nvPr>
            <p:ph idx="1"/>
          </p:nvPr>
        </p:nvSpPr>
        <p:spPr/>
        <p:txBody>
          <a:bodyPr/>
          <a:lstStyle/>
          <a:p>
            <a:r>
              <a:rPr lang="en-US" dirty="0" smtClean="0"/>
              <a:t>Adenine, thymine, guanine, and cytosine are the nitrogenous base pairs that are held together by the sugar-phosphate backbone creating the double helix structure.</a:t>
            </a:r>
          </a:p>
          <a:p>
            <a:r>
              <a:rPr lang="en-US" dirty="0" smtClean="0"/>
              <a:t>DNA is replicated through a process called mitosis.  In the nucleus of the cell the DNA separates, creating two strands of chromosomal DNA (cDNA).  </a:t>
            </a:r>
          </a:p>
          <a:p>
            <a:r>
              <a:rPr lang="en-US" dirty="0" smtClean="0"/>
              <a:t>Free RNA nucleotides make copies of these strands, by base pairing C-G and A-U.  The messenger RNA (mRNA) strand is send out of the nucleus, through the endoplasmic reticulum, to be translated into amino acid chains which link together to become protein.</a:t>
            </a:r>
          </a:p>
          <a:p>
            <a:endParaRPr lang="en-US" dirty="0"/>
          </a:p>
        </p:txBody>
      </p:sp>
    </p:spTree>
    <p:extLst>
      <p:ext uri="{BB962C8B-B14F-4D97-AF65-F5344CB8AC3E}">
        <p14:creationId xmlns:p14="http://schemas.microsoft.com/office/powerpoint/2010/main" val="15641819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DNA Replication</a:t>
            </a:r>
            <a:endParaRPr lang="en-US" dirty="0"/>
          </a:p>
        </p:txBody>
      </p:sp>
      <p:sp>
        <p:nvSpPr>
          <p:cNvPr id="3" name="Content Placeholder 2"/>
          <p:cNvSpPr>
            <a:spLocks noGrp="1"/>
          </p:cNvSpPr>
          <p:nvPr>
            <p:ph idx="1"/>
          </p:nvPr>
        </p:nvSpPr>
        <p:spPr/>
        <p:txBody>
          <a:bodyPr>
            <a:normAutofit lnSpcReduction="10000"/>
          </a:bodyPr>
          <a:lstStyle/>
          <a:p>
            <a:r>
              <a:rPr lang="en-US" dirty="0" smtClean="0"/>
              <a:t>DNA replication is the synthesis of new DNA from existing DNA.</a:t>
            </a:r>
          </a:p>
          <a:p>
            <a:r>
              <a:rPr lang="en-US" dirty="0" smtClean="0"/>
              <a:t>The process of Polymerase Chain Reaction (PCR) was first developed in academia and was of use to forensic scientists interested in gene identification.</a:t>
            </a:r>
          </a:p>
          <a:p>
            <a:r>
              <a:rPr lang="en-US" dirty="0" smtClean="0"/>
              <a:t>In PCR, small quantities of DNA or broken pieces of DNA found in crime scene evidence can be copied with the aid of a DNA polymerase and cycling, thermal technology.</a:t>
            </a:r>
          </a:p>
          <a:p>
            <a:pPr lvl="1"/>
            <a:r>
              <a:rPr lang="en-US" dirty="0" smtClean="0"/>
              <a:t>Denaturing-95</a:t>
            </a:r>
            <a:r>
              <a:rPr lang="en-US" baseline="30000" dirty="0" smtClean="0"/>
              <a:t>0</a:t>
            </a:r>
            <a:r>
              <a:rPr lang="en-US" dirty="0" smtClean="0"/>
              <a:t>C separates the double stranded DNA</a:t>
            </a:r>
          </a:p>
          <a:p>
            <a:pPr lvl="1"/>
            <a:r>
              <a:rPr lang="en-US" dirty="0" smtClean="0"/>
              <a:t>Annealing-varies (56</a:t>
            </a:r>
            <a:r>
              <a:rPr lang="en-US" baseline="30000" dirty="0" smtClean="0"/>
              <a:t>0</a:t>
            </a:r>
            <a:r>
              <a:rPr lang="en-US" dirty="0" smtClean="0"/>
              <a:t>C-62</a:t>
            </a:r>
            <a:r>
              <a:rPr lang="en-US" baseline="30000" dirty="0" smtClean="0"/>
              <a:t>0</a:t>
            </a:r>
            <a:r>
              <a:rPr lang="en-US" dirty="0" smtClean="0"/>
              <a:t>C) recombines the single strands with nucleotides (like in transcription)</a:t>
            </a:r>
          </a:p>
          <a:p>
            <a:pPr lvl="1"/>
            <a:r>
              <a:rPr lang="en-US" dirty="0" smtClean="0"/>
              <a:t>Extension-72</a:t>
            </a:r>
            <a:r>
              <a:rPr lang="en-US" baseline="30000" dirty="0" smtClean="0"/>
              <a:t>0</a:t>
            </a:r>
            <a:r>
              <a:rPr lang="en-US" dirty="0" smtClean="0"/>
              <a:t>C copies of the DNA are extended and replicated</a:t>
            </a:r>
          </a:p>
        </p:txBody>
      </p:sp>
    </p:spTree>
    <p:extLst>
      <p:ext uri="{BB962C8B-B14F-4D97-AF65-F5344CB8AC3E}">
        <p14:creationId xmlns:p14="http://schemas.microsoft.com/office/powerpoint/2010/main" val="2273396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Restriction Fragment Length Polymorphism (RFLPs)</a:t>
            </a:r>
            <a:endParaRPr lang="en-US" dirty="0"/>
          </a:p>
        </p:txBody>
      </p:sp>
      <p:sp>
        <p:nvSpPr>
          <p:cNvPr id="3" name="Content Placeholder 2"/>
          <p:cNvSpPr>
            <a:spLocks noGrp="1"/>
          </p:cNvSpPr>
          <p:nvPr>
            <p:ph idx="1"/>
          </p:nvPr>
        </p:nvSpPr>
        <p:spPr/>
        <p:txBody>
          <a:bodyPr/>
          <a:lstStyle/>
          <a:p>
            <a:r>
              <a:rPr lang="en-US" dirty="0" smtClean="0"/>
              <a:t>Geneticists have discovered that portions of the DNA molecule contains sequences of letters that are repeated many times.  These repeating sequences, or tandem repeats, seem to act as filler or spacers between the coding regions of DNA.</a:t>
            </a:r>
          </a:p>
          <a:p>
            <a:r>
              <a:rPr lang="en-US" dirty="0" smtClean="0"/>
              <a:t>Restriction Fragment Length Polymorphisms (RFLPs) are cut out of the DNA double helix by a restriction enzyme, which acts like a pair of scissors.</a:t>
            </a:r>
          </a:p>
          <a:p>
            <a:r>
              <a:rPr lang="en-US" dirty="0" smtClean="0"/>
              <a:t>In 1985, Sir Alec </a:t>
            </a:r>
            <a:r>
              <a:rPr lang="en-US" dirty="0" err="1" smtClean="0"/>
              <a:t>Jeffreys</a:t>
            </a:r>
            <a:r>
              <a:rPr lang="en-US" dirty="0" smtClean="0"/>
              <a:t> used this technology to prove the innocence of one man, and guilt another.</a:t>
            </a:r>
            <a:endParaRPr lang="en-US" dirty="0"/>
          </a:p>
        </p:txBody>
      </p:sp>
    </p:spTree>
    <p:extLst>
      <p:ext uri="{BB962C8B-B14F-4D97-AF65-F5344CB8AC3E}">
        <p14:creationId xmlns:p14="http://schemas.microsoft.com/office/powerpoint/2010/main" val="1990152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Random Amplified Polymorphic DNA (RAPD)</a:t>
            </a:r>
            <a:endParaRPr lang="en-US" dirty="0"/>
          </a:p>
        </p:txBody>
      </p:sp>
      <p:sp>
        <p:nvSpPr>
          <p:cNvPr id="3" name="Content Placeholder 2"/>
          <p:cNvSpPr>
            <a:spLocks noGrp="1"/>
          </p:cNvSpPr>
          <p:nvPr>
            <p:ph idx="1"/>
          </p:nvPr>
        </p:nvSpPr>
        <p:spPr/>
        <p:txBody>
          <a:bodyPr/>
          <a:lstStyle/>
          <a:p>
            <a:r>
              <a:rPr lang="en-US" dirty="0" smtClean="0"/>
              <a:t>In 1992, a woman’s body was discovered in a remote location in Maricopa County. The road to </a:t>
            </a:r>
            <a:r>
              <a:rPr lang="en-US" dirty="0" smtClean="0"/>
              <a:t>this area was lined with Palo Verde Trees, native plants in the Sonoran Desert.  </a:t>
            </a:r>
            <a:r>
              <a:rPr lang="en-US" dirty="0" smtClean="0"/>
              <a:t>As investigators wer</a:t>
            </a:r>
            <a:r>
              <a:rPr lang="en-US" dirty="0" smtClean="0"/>
              <a:t>e assessing the scene, they heard a pager beeping.</a:t>
            </a:r>
          </a:p>
          <a:p>
            <a:r>
              <a:rPr lang="en-US" dirty="0" smtClean="0"/>
              <a:t>The pager belonged to Mark </a:t>
            </a:r>
            <a:r>
              <a:rPr lang="en-US" dirty="0" err="1" smtClean="0"/>
              <a:t>Bogan</a:t>
            </a:r>
            <a:r>
              <a:rPr lang="en-US" dirty="0" smtClean="0"/>
              <a:t> of Phoenix.  </a:t>
            </a:r>
            <a:r>
              <a:rPr lang="en-US" dirty="0" smtClean="0"/>
              <a:t>When investigators tracked him down, he explained the woman was an acquaintance of his the evening before.  He claimed she tried to steal his wallet from the dashboard of his truck and must have taken his pager when he caught her.  </a:t>
            </a:r>
          </a:p>
          <a:p>
            <a:endParaRPr lang="en-US" dirty="0"/>
          </a:p>
        </p:txBody>
      </p:sp>
    </p:spTree>
    <p:extLst>
      <p:ext uri="{BB962C8B-B14F-4D97-AF65-F5344CB8AC3E}">
        <p14:creationId xmlns:p14="http://schemas.microsoft.com/office/powerpoint/2010/main" val="1189706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Random Amplified Polymorphic DNA (RAPD)</a:t>
            </a:r>
          </a:p>
        </p:txBody>
      </p:sp>
      <p:sp>
        <p:nvSpPr>
          <p:cNvPr id="3" name="Content Placeholder 2"/>
          <p:cNvSpPr>
            <a:spLocks noGrp="1"/>
          </p:cNvSpPr>
          <p:nvPr>
            <p:ph idx="1"/>
          </p:nvPr>
        </p:nvSpPr>
        <p:spPr/>
        <p:txBody>
          <a:bodyPr/>
          <a:lstStyle/>
          <a:p>
            <a:r>
              <a:rPr lang="en-US" dirty="0" smtClean="0"/>
              <a:t>Although the victim was with Mr. </a:t>
            </a:r>
            <a:r>
              <a:rPr lang="en-US" dirty="0" err="1" smtClean="0"/>
              <a:t>Bogan</a:t>
            </a:r>
            <a:r>
              <a:rPr lang="en-US" dirty="0" smtClean="0"/>
              <a:t>, and his pager was found at the scene of the crime, investigators were able to secure a search warrant with this circumstantial evidence.</a:t>
            </a:r>
          </a:p>
          <a:p>
            <a:r>
              <a:rPr lang="en-US" dirty="0" smtClean="0"/>
              <a:t>Upon revisiting Mr. </a:t>
            </a:r>
            <a:r>
              <a:rPr lang="en-US" dirty="0" err="1" smtClean="0"/>
              <a:t>Bogan</a:t>
            </a:r>
            <a:r>
              <a:rPr lang="en-US" dirty="0" smtClean="0"/>
              <a:t>, his truck had been recently cleaned inside and out, with the exception of two Palo Verde seed pods in the back of truck, between the cab and the bed.</a:t>
            </a:r>
          </a:p>
          <a:p>
            <a:r>
              <a:rPr lang="en-US" dirty="0" smtClean="0"/>
              <a:t>Remembering one of the Palo Verde trees near the scene of the crime had a broke branch, the lead investigator collected the seed pods.</a:t>
            </a:r>
            <a:endParaRPr lang="en-US" dirty="0"/>
          </a:p>
        </p:txBody>
      </p:sp>
    </p:spTree>
    <p:extLst>
      <p:ext uri="{BB962C8B-B14F-4D97-AF65-F5344CB8AC3E}">
        <p14:creationId xmlns:p14="http://schemas.microsoft.com/office/powerpoint/2010/main" val="1565906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Random Amplified Polymorphic DNA (RAPD)</a:t>
            </a:r>
          </a:p>
        </p:txBody>
      </p:sp>
      <p:sp>
        <p:nvSpPr>
          <p:cNvPr id="3" name="Content Placeholder 2"/>
          <p:cNvSpPr>
            <a:spLocks noGrp="1"/>
          </p:cNvSpPr>
          <p:nvPr>
            <p:ph idx="1"/>
          </p:nvPr>
        </p:nvSpPr>
        <p:spPr/>
        <p:txBody>
          <a:bodyPr/>
          <a:lstStyle/>
          <a:p>
            <a:r>
              <a:rPr lang="en-US" dirty="0" smtClean="0"/>
              <a:t>Not knowing if a match could be made between the pods and the parent tree, the Sheriff contacted a plant geneticist at the University of Arizona.</a:t>
            </a:r>
          </a:p>
          <a:p>
            <a:r>
              <a:rPr lang="en-US" dirty="0" smtClean="0"/>
              <a:t>Dr. Tim </a:t>
            </a:r>
            <a:r>
              <a:rPr lang="en-US" dirty="0" err="1" smtClean="0"/>
              <a:t>Helentjaris</a:t>
            </a:r>
            <a:r>
              <a:rPr lang="en-US" dirty="0" smtClean="0"/>
              <a:t> was instrumental in mapping the corn genome years prior.  Dr. </a:t>
            </a:r>
            <a:r>
              <a:rPr lang="en-US" dirty="0" err="1" smtClean="0"/>
              <a:t>Helentjaris</a:t>
            </a:r>
            <a:r>
              <a:rPr lang="en-US" dirty="0" smtClean="0"/>
              <a:t> offered his assistance, and devised a suitable plan of attack.  </a:t>
            </a:r>
          </a:p>
          <a:p>
            <a:r>
              <a:rPr lang="en-US" dirty="0" smtClean="0"/>
              <a:t>Because mapping the genome of desert flora was not a priority for research, no one knew what genes they had.  Unlike RFLP, where you know what genes you are looking at, Random Amplified Polymorphic DNA (RAPD) analysis uses random sequences of DNA; therefore, not requiring the need to know what genes are present.</a:t>
            </a:r>
            <a:endParaRPr lang="en-US" dirty="0"/>
          </a:p>
        </p:txBody>
      </p:sp>
    </p:spTree>
    <p:extLst>
      <p:ext uri="{BB962C8B-B14F-4D97-AF65-F5344CB8AC3E}">
        <p14:creationId xmlns:p14="http://schemas.microsoft.com/office/powerpoint/2010/main" val="2566432691"/>
      </p:ext>
    </p:extLst>
  </p:cSld>
  <p:clrMapOvr>
    <a:masterClrMapping/>
  </p:clrMapOvr>
</p:sld>
</file>

<file path=ppt/theme/theme1.xml><?xml version="1.0" encoding="utf-8"?>
<a:theme xmlns:a="http://schemas.openxmlformats.org/drawingml/2006/main" name="Spring">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TM02455596[[fn=Spring]]</Template>
  <TotalTime>1162</TotalTime>
  <Words>868</Words>
  <Application>Microsoft Office PowerPoint</Application>
  <PresentationFormat>On-screen Show (4:3)</PresentationFormat>
  <Paragraphs>39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Spring</vt:lpstr>
      <vt:lpstr>DNA and the birth of Molecular Forensics</vt:lpstr>
      <vt:lpstr>Back in the Day </vt:lpstr>
      <vt:lpstr>The Make-Up </vt:lpstr>
      <vt:lpstr>The Make-Up</vt:lpstr>
      <vt:lpstr>DNA Replication</vt:lpstr>
      <vt:lpstr>Restriction Fragment Length Polymorphism (RFLPs)</vt:lpstr>
      <vt:lpstr>Random Amplified Polymorphic DNA (RAPD)</vt:lpstr>
      <vt:lpstr>Random Amplified Polymorphic DNA (RAPD)</vt:lpstr>
      <vt:lpstr>Random Amplified Polymorphic DNA (RAPD)</vt:lpstr>
      <vt:lpstr>Random Amplified Polymorphic DNA (RAPD)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rheaton</dc:creator>
  <cp:lastModifiedBy>rheaton</cp:lastModifiedBy>
  <cp:revision>22</cp:revision>
  <dcterms:created xsi:type="dcterms:W3CDTF">2018-11-13T20:20:38Z</dcterms:created>
  <dcterms:modified xsi:type="dcterms:W3CDTF">2018-11-16T00:28:50Z</dcterms:modified>
</cp:coreProperties>
</file>