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9" r:id="rId5"/>
    <p:sldId id="260" r:id="rId6"/>
    <p:sldId id="258"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8" d="100"/>
          <a:sy n="58" d="100"/>
        </p:scale>
        <p:origin x="-102"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4/30/2019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14F34-209E-4DB1-ADEE-9E20C6828871}"/>
              </a:ext>
            </a:extLst>
          </p:cNvPr>
          <p:cNvSpPr>
            <a:spLocks noGrp="1"/>
          </p:cNvSpPr>
          <p:nvPr>
            <p:ph type="ctrTitle"/>
          </p:nvPr>
        </p:nvSpPr>
        <p:spPr/>
        <p:txBody>
          <a:bodyPr/>
          <a:lstStyle/>
          <a:p>
            <a:r>
              <a:rPr lang="en-US" dirty="0" err="1"/>
              <a:t>Biomes,Ecosystems</a:t>
            </a:r>
            <a:r>
              <a:rPr lang="en-US" dirty="0"/>
              <a:t>, and Environments</a:t>
            </a:r>
          </a:p>
        </p:txBody>
      </p:sp>
      <p:sp>
        <p:nvSpPr>
          <p:cNvPr id="3" name="Subtitle 2">
            <a:extLst>
              <a:ext uri="{FF2B5EF4-FFF2-40B4-BE49-F238E27FC236}">
                <a16:creationId xmlns:a16="http://schemas.microsoft.com/office/drawing/2014/main" xmlns="" id="{69F3714E-B984-4183-932C-4747E66A45CB}"/>
              </a:ext>
            </a:extLst>
          </p:cNvPr>
          <p:cNvSpPr>
            <a:spLocks noGrp="1"/>
          </p:cNvSpPr>
          <p:nvPr>
            <p:ph type="subTitle" idx="1"/>
          </p:nvPr>
        </p:nvSpPr>
        <p:spPr/>
        <p:txBody>
          <a:bodyPr/>
          <a:lstStyle/>
          <a:p>
            <a:r>
              <a:rPr lang="en-US" dirty="0"/>
              <a:t>Habitats, Limiting factors, and dislocation</a:t>
            </a:r>
          </a:p>
        </p:txBody>
      </p:sp>
    </p:spTree>
    <p:extLst>
      <p:ext uri="{BB962C8B-B14F-4D97-AF65-F5344CB8AC3E}">
        <p14:creationId xmlns:p14="http://schemas.microsoft.com/office/powerpoint/2010/main" val="120783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a:t>
            </a:r>
            <a:endParaRPr lang="en-US" dirty="0"/>
          </a:p>
        </p:txBody>
      </p:sp>
      <p:sp>
        <p:nvSpPr>
          <p:cNvPr id="3" name="Content Placeholder 2"/>
          <p:cNvSpPr>
            <a:spLocks noGrp="1"/>
          </p:cNvSpPr>
          <p:nvPr>
            <p:ph idx="1"/>
          </p:nvPr>
        </p:nvSpPr>
        <p:spPr/>
        <p:txBody>
          <a:bodyPr/>
          <a:lstStyle/>
          <a:p>
            <a:r>
              <a:rPr lang="en-US" dirty="0" smtClean="0"/>
              <a:t>A change or the process of change by which an organism or species becomes better suited to its environment.</a:t>
            </a:r>
          </a:p>
          <a:p>
            <a:r>
              <a:rPr lang="en-US" dirty="0" smtClean="0"/>
              <a:t>Thinking of the wild animals that will be displaced because of the Rosemont Mines, do you think they will be able to adapt to their new environments?</a:t>
            </a:r>
          </a:p>
          <a:p>
            <a:pPr lvl="1"/>
            <a:r>
              <a:rPr lang="en-US" dirty="0" smtClean="0"/>
              <a:t>The correct answer should be, it depends. Why is that?  Take some time to think about this answer and write it down on a piece of paper and turn </a:t>
            </a:r>
            <a:r>
              <a:rPr lang="en-US" smtClean="0"/>
              <a:t>it in.</a:t>
            </a:r>
            <a:endParaRPr lang="en-US" dirty="0"/>
          </a:p>
        </p:txBody>
      </p:sp>
    </p:spTree>
    <p:extLst>
      <p:ext uri="{BB962C8B-B14F-4D97-AF65-F5344CB8AC3E}">
        <p14:creationId xmlns:p14="http://schemas.microsoft.com/office/powerpoint/2010/main" val="132282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AB926-E67E-41BA-BC0C-36FF5B1353A3}"/>
              </a:ext>
            </a:extLst>
          </p:cNvPr>
          <p:cNvSpPr>
            <a:spLocks noGrp="1"/>
          </p:cNvSpPr>
          <p:nvPr>
            <p:ph type="title"/>
          </p:nvPr>
        </p:nvSpPr>
        <p:spPr/>
        <p:txBody>
          <a:bodyPr/>
          <a:lstStyle/>
          <a:p>
            <a:r>
              <a:rPr lang="en-US" dirty="0"/>
              <a:t>Biomes</a:t>
            </a:r>
          </a:p>
        </p:txBody>
      </p:sp>
      <p:sp>
        <p:nvSpPr>
          <p:cNvPr id="3" name="Content Placeholder 2">
            <a:extLst>
              <a:ext uri="{FF2B5EF4-FFF2-40B4-BE49-F238E27FC236}">
                <a16:creationId xmlns:a16="http://schemas.microsoft.com/office/drawing/2014/main" xmlns="" id="{E3B8A522-CF9C-4836-9F26-9CADE1E2721E}"/>
              </a:ext>
            </a:extLst>
          </p:cNvPr>
          <p:cNvSpPr>
            <a:spLocks noGrp="1"/>
          </p:cNvSpPr>
          <p:nvPr>
            <p:ph idx="1"/>
          </p:nvPr>
        </p:nvSpPr>
        <p:spPr/>
        <p:txBody>
          <a:bodyPr/>
          <a:lstStyle/>
          <a:p>
            <a:r>
              <a:rPr lang="en-US" dirty="0"/>
              <a:t>A biome is a complex biotic community characterized by distinctive plant and animal species and maintained under the climatic conditions of the region.</a:t>
            </a:r>
          </a:p>
          <a:p>
            <a:r>
              <a:rPr lang="en-US" dirty="0"/>
              <a:t>Within each biome are ecosystems that have adapted, evolved and thrived over time and have acclimated to the conditions of that biome: climate, average rainfall, dewpoint, and temperature, cultures of the populations (people), music, etc.</a:t>
            </a:r>
          </a:p>
          <a:p>
            <a:r>
              <a:rPr lang="en-US" dirty="0"/>
              <a:t>Review the notes I gave you on my </a:t>
            </a:r>
            <a:r>
              <a:rPr lang="en-US" dirty="0" err="1"/>
              <a:t>weebly</a:t>
            </a:r>
            <a:r>
              <a:rPr lang="en-US" dirty="0"/>
              <a:t> to make your biome brochure (be creative and have fun with it!)</a:t>
            </a:r>
          </a:p>
        </p:txBody>
      </p:sp>
    </p:spTree>
    <p:extLst>
      <p:ext uri="{BB962C8B-B14F-4D97-AF65-F5344CB8AC3E}">
        <p14:creationId xmlns:p14="http://schemas.microsoft.com/office/powerpoint/2010/main" val="70846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9A463-BBC9-411E-B145-B785EE2470C7}"/>
              </a:ext>
            </a:extLst>
          </p:cNvPr>
          <p:cNvSpPr>
            <a:spLocks noGrp="1"/>
          </p:cNvSpPr>
          <p:nvPr>
            <p:ph type="title"/>
          </p:nvPr>
        </p:nvSpPr>
        <p:spPr/>
        <p:txBody>
          <a:bodyPr/>
          <a:lstStyle/>
          <a:p>
            <a:r>
              <a:rPr lang="en-US" dirty="0"/>
              <a:t>What is our ecosystem? What is our environment in this ecosystem?</a:t>
            </a:r>
          </a:p>
        </p:txBody>
      </p:sp>
      <p:sp>
        <p:nvSpPr>
          <p:cNvPr id="3" name="Content Placeholder 2">
            <a:extLst>
              <a:ext uri="{FF2B5EF4-FFF2-40B4-BE49-F238E27FC236}">
                <a16:creationId xmlns:a16="http://schemas.microsoft.com/office/drawing/2014/main" xmlns="" id="{FB0634C1-7615-44E9-824B-90FB6062F2D5}"/>
              </a:ext>
            </a:extLst>
          </p:cNvPr>
          <p:cNvSpPr>
            <a:spLocks noGrp="1"/>
          </p:cNvSpPr>
          <p:nvPr>
            <p:ph idx="1"/>
          </p:nvPr>
        </p:nvSpPr>
        <p:spPr/>
        <p:txBody>
          <a:bodyPr>
            <a:normAutofit lnSpcReduction="10000"/>
          </a:bodyPr>
          <a:lstStyle/>
          <a:p>
            <a:r>
              <a:rPr lang="en-US" dirty="0"/>
              <a:t>An ecosystem is a system, or group of interconnected elements formed by the interaction of a community of organisms with their environment.</a:t>
            </a:r>
          </a:p>
          <a:p>
            <a:pPr lvl="1"/>
            <a:r>
              <a:rPr lang="en-US" dirty="0"/>
              <a:t>An ecosystem is built upon the relationships within the organisms of a population and its interactions  with other populations.</a:t>
            </a:r>
          </a:p>
          <a:p>
            <a:pPr lvl="2"/>
            <a:r>
              <a:rPr lang="en-US" dirty="0"/>
              <a:t>A population is all the individuals of one species in a given area (i.e. humans, scorpions, coyotes, rabbits, hawks, etc.).</a:t>
            </a:r>
          </a:p>
          <a:p>
            <a:pPr lvl="2"/>
            <a:r>
              <a:rPr lang="en-US" dirty="0"/>
              <a:t>A community is an assemblage of interacting populations occupying a given area.</a:t>
            </a:r>
          </a:p>
          <a:p>
            <a:pPr lvl="1"/>
            <a:r>
              <a:rPr lang="en-US" dirty="0"/>
              <a:t>An environment includes the air, water, minerals, organisms, and all other external factors surrounding and affecting a given organism at any time.  (Understand what abiotic and biotic mean.)</a:t>
            </a:r>
          </a:p>
          <a:p>
            <a:pPr lvl="2"/>
            <a:r>
              <a:rPr lang="en-US" dirty="0"/>
              <a:t>A habitat is the natural environment of an organism; place that is natural for the life and growth of an organism.</a:t>
            </a:r>
          </a:p>
        </p:txBody>
      </p:sp>
    </p:spTree>
    <p:extLst>
      <p:ext uri="{BB962C8B-B14F-4D97-AF65-F5344CB8AC3E}">
        <p14:creationId xmlns:p14="http://schemas.microsoft.com/office/powerpoint/2010/main" val="316986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0C6BE-DB91-4F35-BE78-7CD34EF55047}"/>
              </a:ext>
            </a:extLst>
          </p:cNvPr>
          <p:cNvSpPr>
            <a:spLocks noGrp="1"/>
          </p:cNvSpPr>
          <p:nvPr>
            <p:ph type="title"/>
          </p:nvPr>
        </p:nvSpPr>
        <p:spPr/>
        <p:txBody>
          <a:bodyPr/>
          <a:lstStyle/>
          <a:p>
            <a:r>
              <a:rPr lang="en-US" dirty="0"/>
              <a:t>Interactions</a:t>
            </a:r>
          </a:p>
        </p:txBody>
      </p:sp>
      <p:sp>
        <p:nvSpPr>
          <p:cNvPr id="3" name="Content Placeholder 2">
            <a:extLst>
              <a:ext uri="{FF2B5EF4-FFF2-40B4-BE49-F238E27FC236}">
                <a16:creationId xmlns:a16="http://schemas.microsoft.com/office/drawing/2014/main" xmlns="" id="{BCBFE402-2173-4211-98FB-AF8525E391E6}"/>
              </a:ext>
            </a:extLst>
          </p:cNvPr>
          <p:cNvSpPr>
            <a:spLocks noGrp="1"/>
          </p:cNvSpPr>
          <p:nvPr>
            <p:ph idx="1"/>
          </p:nvPr>
        </p:nvSpPr>
        <p:spPr>
          <a:xfrm>
            <a:off x="1071154" y="1580606"/>
            <a:ext cx="8978699" cy="4667793"/>
          </a:xfrm>
        </p:spPr>
        <p:txBody>
          <a:bodyPr>
            <a:normAutofit/>
          </a:bodyPr>
          <a:lstStyle/>
          <a:p>
            <a:r>
              <a:rPr lang="en-US" dirty="0"/>
              <a:t>Food web: a series of organisms related by predator-prey and consumer resource interactions; the entirety of interrelated food chains in an ecological community.</a:t>
            </a:r>
          </a:p>
          <a:p>
            <a:pPr lvl="1"/>
            <a:r>
              <a:rPr lang="en-US" dirty="0"/>
              <a:t>Decomposer: an organism, usually bacterium or fungus, that breaks down the cells of dead plants and animals into simpler substances (think minerals).</a:t>
            </a:r>
          </a:p>
          <a:p>
            <a:pPr lvl="1"/>
            <a:r>
              <a:rPr lang="en-US" dirty="0"/>
              <a:t>Producer: an organism, as a plant, that is able to produce its own food from inorganic substances (think photosynthesis).</a:t>
            </a:r>
          </a:p>
          <a:p>
            <a:pPr lvl="1"/>
            <a:r>
              <a:rPr lang="en-US" dirty="0"/>
              <a:t>Primary consumer: an animal that feeds on plants; an herbivore</a:t>
            </a:r>
          </a:p>
          <a:p>
            <a:pPr lvl="1"/>
            <a:r>
              <a:rPr lang="en-US" dirty="0"/>
              <a:t>Secondary consumer: a carnivore that only feeds upon herbivores</a:t>
            </a:r>
          </a:p>
          <a:p>
            <a:pPr lvl="1"/>
            <a:r>
              <a:rPr lang="en-US" dirty="0"/>
              <a:t>Tertiary consumer: a carnivore that feeds on other carnivores.</a:t>
            </a:r>
          </a:p>
          <a:p>
            <a:pPr lvl="1"/>
            <a:r>
              <a:rPr lang="en-US" dirty="0"/>
              <a:t>Quaternary consumer: the final consumer/omnivore- can feed on other carnivores, herbivores, plants.</a:t>
            </a:r>
          </a:p>
        </p:txBody>
      </p:sp>
    </p:spTree>
    <p:extLst>
      <p:ext uri="{BB962C8B-B14F-4D97-AF65-F5344CB8AC3E}">
        <p14:creationId xmlns:p14="http://schemas.microsoft.com/office/powerpoint/2010/main" val="277635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C4CA1D-9EFA-4C99-BA26-480A3D2CFE1A}"/>
              </a:ext>
            </a:extLst>
          </p:cNvPr>
          <p:cNvSpPr>
            <a:spLocks noGrp="1"/>
          </p:cNvSpPr>
          <p:nvPr>
            <p:ph type="title"/>
          </p:nvPr>
        </p:nvSpPr>
        <p:spPr/>
        <p:txBody>
          <a:bodyPr/>
          <a:lstStyle/>
          <a:p>
            <a:r>
              <a:rPr lang="en-US" dirty="0"/>
              <a:t>Interactions	</a:t>
            </a:r>
          </a:p>
        </p:txBody>
      </p:sp>
      <p:sp>
        <p:nvSpPr>
          <p:cNvPr id="3" name="Content Placeholder 2">
            <a:extLst>
              <a:ext uri="{FF2B5EF4-FFF2-40B4-BE49-F238E27FC236}">
                <a16:creationId xmlns:a16="http://schemas.microsoft.com/office/drawing/2014/main" xmlns="" id="{69A132A8-B6A6-41D8-A658-89F755436A2E}"/>
              </a:ext>
            </a:extLst>
          </p:cNvPr>
          <p:cNvSpPr>
            <a:spLocks noGrp="1"/>
          </p:cNvSpPr>
          <p:nvPr>
            <p:ph idx="1"/>
          </p:nvPr>
        </p:nvSpPr>
        <p:spPr>
          <a:xfrm>
            <a:off x="646111" y="1595718"/>
            <a:ext cx="5192985" cy="4195481"/>
          </a:xfrm>
        </p:spPr>
        <p:txBody>
          <a:bodyPr/>
          <a:lstStyle/>
          <a:p>
            <a:r>
              <a:rPr lang="en-US" dirty="0"/>
              <a:t>Food Chain: a series of organisms interrelated in their feeding habits, the smallest being fed upon a larger one, which in turn feeds a still larger one, etc.</a:t>
            </a:r>
          </a:p>
          <a:p>
            <a:r>
              <a:rPr lang="en-US" dirty="0"/>
              <a:t>While food webs and food chains may seem similar, keep in mind food webs reference their particular ecosystems, and completes the web of life by including decomposers.</a:t>
            </a:r>
          </a:p>
          <a:p>
            <a:endParaRPr lang="en-US" dirty="0"/>
          </a:p>
        </p:txBody>
      </p:sp>
      <p:pic>
        <p:nvPicPr>
          <p:cNvPr id="4" name="Picture 3">
            <a:extLst>
              <a:ext uri="{FF2B5EF4-FFF2-40B4-BE49-F238E27FC236}">
                <a16:creationId xmlns:a16="http://schemas.microsoft.com/office/drawing/2014/main" xmlns="" id="{37FF8941-F3CF-4A1C-B1EC-0E808340AAB4}"/>
              </a:ext>
            </a:extLst>
          </p:cNvPr>
          <p:cNvPicPr>
            <a:picLocks noChangeAspect="1"/>
          </p:cNvPicPr>
          <p:nvPr/>
        </p:nvPicPr>
        <p:blipFill>
          <a:blip r:embed="rId2"/>
          <a:stretch>
            <a:fillRect/>
          </a:stretch>
        </p:blipFill>
        <p:spPr>
          <a:xfrm>
            <a:off x="6583680" y="1067194"/>
            <a:ext cx="3801291" cy="5447362"/>
          </a:xfrm>
          <a:prstGeom prst="rect">
            <a:avLst/>
          </a:prstGeom>
        </p:spPr>
      </p:pic>
    </p:spTree>
    <p:extLst>
      <p:ext uri="{BB962C8B-B14F-4D97-AF65-F5344CB8AC3E}">
        <p14:creationId xmlns:p14="http://schemas.microsoft.com/office/powerpoint/2010/main" val="341054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4E11E-8E92-4804-8D3A-FFE9110175C4}"/>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xmlns="" id="{B46FCEA6-8D6B-4C2C-B05F-479794BF90E2}"/>
              </a:ext>
            </a:extLst>
          </p:cNvPr>
          <p:cNvSpPr>
            <a:spLocks noGrp="1"/>
          </p:cNvSpPr>
          <p:nvPr>
            <p:ph idx="1"/>
          </p:nvPr>
        </p:nvSpPr>
        <p:spPr>
          <a:xfrm>
            <a:off x="1104293" y="1713284"/>
            <a:ext cx="8946541" cy="4195481"/>
          </a:xfrm>
        </p:spPr>
        <p:txBody>
          <a:bodyPr/>
          <a:lstStyle/>
          <a:p>
            <a:r>
              <a:rPr lang="en-US" dirty="0"/>
              <a:t>Commensalism: a type of relationship between two species in which one lives with, on, or in another without damage to either. (i.e. orchids growing on branches of trees; barnacles and whales)</a:t>
            </a:r>
          </a:p>
          <a:p>
            <a:r>
              <a:rPr lang="en-US" dirty="0"/>
              <a:t>Mutualism: a relationship of species of organisms in which both benefit from the association. (i.e.  The </a:t>
            </a:r>
            <a:r>
              <a:rPr lang="en-US" dirty="0" err="1"/>
              <a:t>oxpecker</a:t>
            </a:r>
            <a:r>
              <a:rPr lang="en-US" dirty="0"/>
              <a:t> (a type of bird) on the rhinoceros or zebras.  They eat the ticks and other parasites on the animals’ skins, and the animals get pest control.</a:t>
            </a:r>
          </a:p>
          <a:p>
            <a:r>
              <a:rPr lang="en-US" dirty="0"/>
              <a:t>Parasitism: a relation between organisms in which one lives off another. (i.e. flea/ticks and dogs; desert mistletoe and mesquites).</a:t>
            </a:r>
          </a:p>
          <a:p>
            <a:r>
              <a:rPr lang="en-US" dirty="0"/>
              <a:t>The predator-prey relationship relies on one species hunting another for food.  Scavengers are often those that eat the “leftovers,” but are still considered predators because they will hunt if needed.</a:t>
            </a:r>
          </a:p>
        </p:txBody>
      </p:sp>
    </p:spTree>
    <p:extLst>
      <p:ext uri="{BB962C8B-B14F-4D97-AF65-F5344CB8AC3E}">
        <p14:creationId xmlns:p14="http://schemas.microsoft.com/office/powerpoint/2010/main" val="399245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70A21-12FA-4669-A742-DDAFABC0C94C}"/>
              </a:ext>
            </a:extLst>
          </p:cNvPr>
          <p:cNvSpPr>
            <a:spLocks noGrp="1"/>
          </p:cNvSpPr>
          <p:nvPr>
            <p:ph type="title"/>
          </p:nvPr>
        </p:nvSpPr>
        <p:spPr/>
        <p:txBody>
          <a:bodyPr/>
          <a:lstStyle/>
          <a:p>
            <a:r>
              <a:rPr lang="en-US" dirty="0"/>
              <a:t>10% Rule of Energy </a:t>
            </a:r>
            <a:r>
              <a:rPr lang="en-US" sz="2000" dirty="0"/>
              <a:t>states the amount of energy at each trophic level decreases as it moves through the ecosystem.</a:t>
            </a:r>
            <a:endParaRPr lang="en-US" dirty="0"/>
          </a:p>
        </p:txBody>
      </p:sp>
      <p:pic>
        <p:nvPicPr>
          <p:cNvPr id="4" name="Content Placeholder 3">
            <a:extLst>
              <a:ext uri="{FF2B5EF4-FFF2-40B4-BE49-F238E27FC236}">
                <a16:creationId xmlns:a16="http://schemas.microsoft.com/office/drawing/2014/main" xmlns="" id="{4396D1D8-0BD5-4678-A734-66D30BADD962}"/>
              </a:ext>
            </a:extLst>
          </p:cNvPr>
          <p:cNvPicPr>
            <a:picLocks noGrp="1" noChangeAspect="1"/>
          </p:cNvPicPr>
          <p:nvPr>
            <p:ph idx="1"/>
          </p:nvPr>
        </p:nvPicPr>
        <p:blipFill>
          <a:blip r:embed="rId2"/>
          <a:stretch>
            <a:fillRect/>
          </a:stretch>
        </p:blipFill>
        <p:spPr>
          <a:xfrm>
            <a:off x="3377490" y="2061183"/>
            <a:ext cx="8387700" cy="4195762"/>
          </a:xfrm>
          <a:prstGeom prst="rect">
            <a:avLst/>
          </a:prstGeom>
        </p:spPr>
      </p:pic>
      <p:sp>
        <p:nvSpPr>
          <p:cNvPr id="5" name="TextBox 4">
            <a:extLst>
              <a:ext uri="{FF2B5EF4-FFF2-40B4-BE49-F238E27FC236}">
                <a16:creationId xmlns:a16="http://schemas.microsoft.com/office/drawing/2014/main" xmlns="" id="{85598161-8B37-4FBB-AFB6-9D9636306DE0}"/>
              </a:ext>
            </a:extLst>
          </p:cNvPr>
          <p:cNvSpPr txBox="1"/>
          <p:nvPr/>
        </p:nvSpPr>
        <p:spPr>
          <a:xfrm>
            <a:off x="2058182" y="5363334"/>
            <a:ext cx="748923" cy="369332"/>
          </a:xfrm>
          <a:prstGeom prst="rect">
            <a:avLst/>
          </a:prstGeom>
          <a:noFill/>
        </p:spPr>
        <p:txBody>
          <a:bodyPr wrap="none" rtlCol="0">
            <a:spAutoFit/>
          </a:bodyPr>
          <a:lstStyle/>
          <a:p>
            <a:r>
              <a:rPr lang="en-US" dirty="0"/>
              <a:t>100%</a:t>
            </a:r>
          </a:p>
        </p:txBody>
      </p:sp>
      <p:sp>
        <p:nvSpPr>
          <p:cNvPr id="6" name="TextBox 5">
            <a:extLst>
              <a:ext uri="{FF2B5EF4-FFF2-40B4-BE49-F238E27FC236}">
                <a16:creationId xmlns:a16="http://schemas.microsoft.com/office/drawing/2014/main" xmlns="" id="{743D3BCB-2819-4AFE-9AB4-CB1F03E23D90}"/>
              </a:ext>
            </a:extLst>
          </p:cNvPr>
          <p:cNvSpPr txBox="1"/>
          <p:nvPr/>
        </p:nvSpPr>
        <p:spPr>
          <a:xfrm>
            <a:off x="2206836" y="4525559"/>
            <a:ext cx="620683" cy="369332"/>
          </a:xfrm>
          <a:prstGeom prst="rect">
            <a:avLst/>
          </a:prstGeom>
          <a:noFill/>
        </p:spPr>
        <p:txBody>
          <a:bodyPr wrap="none" rtlCol="0">
            <a:spAutoFit/>
          </a:bodyPr>
          <a:lstStyle/>
          <a:p>
            <a:r>
              <a:rPr lang="en-US" dirty="0"/>
              <a:t>10%</a:t>
            </a:r>
          </a:p>
        </p:txBody>
      </p:sp>
      <p:sp>
        <p:nvSpPr>
          <p:cNvPr id="7" name="TextBox 6">
            <a:extLst>
              <a:ext uri="{FF2B5EF4-FFF2-40B4-BE49-F238E27FC236}">
                <a16:creationId xmlns:a16="http://schemas.microsoft.com/office/drawing/2014/main" xmlns="" id="{1D81968A-E55B-47D5-B168-8CA313696B57}"/>
              </a:ext>
            </a:extLst>
          </p:cNvPr>
          <p:cNvSpPr txBox="1"/>
          <p:nvPr/>
        </p:nvSpPr>
        <p:spPr>
          <a:xfrm>
            <a:off x="2303015" y="3687784"/>
            <a:ext cx="492443"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xmlns="" id="{09274E2C-DAB7-41F4-B177-7B1FCB49BE70}"/>
              </a:ext>
            </a:extLst>
          </p:cNvPr>
          <p:cNvSpPr txBox="1"/>
          <p:nvPr/>
        </p:nvSpPr>
        <p:spPr>
          <a:xfrm>
            <a:off x="2206836" y="2850009"/>
            <a:ext cx="684803" cy="369332"/>
          </a:xfrm>
          <a:prstGeom prst="rect">
            <a:avLst/>
          </a:prstGeom>
          <a:noFill/>
        </p:spPr>
        <p:txBody>
          <a:bodyPr wrap="none" rtlCol="0">
            <a:spAutoFit/>
          </a:bodyPr>
          <a:lstStyle/>
          <a:p>
            <a:r>
              <a:rPr lang="en-US" dirty="0"/>
              <a:t>0.1%</a:t>
            </a:r>
          </a:p>
        </p:txBody>
      </p:sp>
      <p:sp>
        <p:nvSpPr>
          <p:cNvPr id="9" name="TextBox 8">
            <a:extLst>
              <a:ext uri="{FF2B5EF4-FFF2-40B4-BE49-F238E27FC236}">
                <a16:creationId xmlns:a16="http://schemas.microsoft.com/office/drawing/2014/main" xmlns="" id="{1AE15E7B-3DC8-4559-810D-AB3BB8FA2DAD}"/>
              </a:ext>
            </a:extLst>
          </p:cNvPr>
          <p:cNvSpPr txBox="1"/>
          <p:nvPr/>
        </p:nvSpPr>
        <p:spPr>
          <a:xfrm>
            <a:off x="9730195" y="5741211"/>
            <a:ext cx="1977543" cy="400110"/>
          </a:xfrm>
          <a:prstGeom prst="rect">
            <a:avLst/>
          </a:prstGeom>
          <a:noFill/>
        </p:spPr>
        <p:txBody>
          <a:bodyPr wrap="square" rtlCol="0">
            <a:spAutoFit/>
          </a:bodyPr>
          <a:lstStyle/>
          <a:p>
            <a:r>
              <a:rPr lang="en-US" sz="1000" dirty="0">
                <a:solidFill>
                  <a:schemeClr val="bg1"/>
                </a:solidFill>
              </a:rPr>
              <a:t>Courtesy of Texas Gateway online resource</a:t>
            </a:r>
          </a:p>
        </p:txBody>
      </p:sp>
    </p:spTree>
    <p:extLst>
      <p:ext uri="{BB962C8B-B14F-4D97-AF65-F5344CB8AC3E}">
        <p14:creationId xmlns:p14="http://schemas.microsoft.com/office/powerpoint/2010/main" val="12027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08217-876A-4A7A-9EDC-05C8D1A43F63}"/>
              </a:ext>
            </a:extLst>
          </p:cNvPr>
          <p:cNvSpPr>
            <a:spLocks noGrp="1"/>
          </p:cNvSpPr>
          <p:nvPr>
            <p:ph type="title"/>
          </p:nvPr>
        </p:nvSpPr>
        <p:spPr/>
        <p:txBody>
          <a:bodyPr/>
          <a:lstStyle/>
          <a:p>
            <a:r>
              <a:rPr lang="en-US" dirty="0"/>
              <a:t>Limiting Factors of an Ecosystem</a:t>
            </a:r>
          </a:p>
        </p:txBody>
      </p:sp>
      <p:sp>
        <p:nvSpPr>
          <p:cNvPr id="3" name="Content Placeholder 2">
            <a:extLst>
              <a:ext uri="{FF2B5EF4-FFF2-40B4-BE49-F238E27FC236}">
                <a16:creationId xmlns:a16="http://schemas.microsoft.com/office/drawing/2014/main" xmlns="" id="{1F90F3FF-8AA2-41A4-A1CE-28808C0682EC}"/>
              </a:ext>
            </a:extLst>
          </p:cNvPr>
          <p:cNvSpPr>
            <a:spLocks noGrp="1"/>
          </p:cNvSpPr>
          <p:nvPr>
            <p:ph idx="1"/>
          </p:nvPr>
        </p:nvSpPr>
        <p:spPr>
          <a:xfrm>
            <a:off x="1104293" y="1465089"/>
            <a:ext cx="8946541" cy="4195481"/>
          </a:xfrm>
        </p:spPr>
        <p:txBody>
          <a:bodyPr>
            <a:normAutofit/>
          </a:bodyPr>
          <a:lstStyle/>
          <a:p>
            <a:r>
              <a:rPr lang="en-US" dirty="0"/>
              <a:t>Limiting factors are environmental conditions that limit the growth, abundance, or distribution of an organism or a population of organisms in an ecosystem. </a:t>
            </a:r>
          </a:p>
          <a:p>
            <a:pPr lvl="1"/>
            <a:r>
              <a:rPr lang="en-US" dirty="0"/>
              <a:t>Density dependent limitations include disease, competition, and predation.  Density dependent factors may influence the size of the population by changes in reproduction or survival.  Food availability and density combine to limit growth, resulting in both negative and positive effects.</a:t>
            </a:r>
          </a:p>
          <a:p>
            <a:pPr lvl="1"/>
            <a:r>
              <a:rPr lang="en-US" dirty="0"/>
              <a:t>Density independent limitations include food, predation, and other density dependent factors.  Environmental stresses affect population growth, and are often abiotic such as food or nutrient limitation, pollutants in the environment, and climate extremes, including monsoons, hurricanes, fires, and other </a:t>
            </a:r>
            <a:r>
              <a:rPr lang="en-US" dirty="0" err="1"/>
              <a:t>castastrophes</a:t>
            </a:r>
            <a:r>
              <a:rPr lang="en-US" dirty="0"/>
              <a:t>.</a:t>
            </a:r>
          </a:p>
        </p:txBody>
      </p:sp>
    </p:spTree>
    <p:extLst>
      <p:ext uri="{BB962C8B-B14F-4D97-AF65-F5344CB8AC3E}">
        <p14:creationId xmlns:p14="http://schemas.microsoft.com/office/powerpoint/2010/main" val="84966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90197-6084-4185-AFE0-1397100E39B1}"/>
              </a:ext>
            </a:extLst>
          </p:cNvPr>
          <p:cNvSpPr>
            <a:spLocks noGrp="1"/>
          </p:cNvSpPr>
          <p:nvPr>
            <p:ph type="title"/>
          </p:nvPr>
        </p:nvSpPr>
        <p:spPr/>
        <p:txBody>
          <a:bodyPr/>
          <a:lstStyle/>
          <a:p>
            <a:r>
              <a:rPr lang="en-US" dirty="0"/>
              <a:t>Urban Sprawl</a:t>
            </a:r>
          </a:p>
        </p:txBody>
      </p:sp>
      <p:sp>
        <p:nvSpPr>
          <p:cNvPr id="3" name="Content Placeholder 2">
            <a:extLst>
              <a:ext uri="{FF2B5EF4-FFF2-40B4-BE49-F238E27FC236}">
                <a16:creationId xmlns:a16="http://schemas.microsoft.com/office/drawing/2014/main" xmlns="" id="{35670FBE-32DD-4897-9F3D-6CCBA114B4D5}"/>
              </a:ext>
            </a:extLst>
          </p:cNvPr>
          <p:cNvSpPr>
            <a:spLocks noGrp="1"/>
          </p:cNvSpPr>
          <p:nvPr>
            <p:ph idx="1"/>
          </p:nvPr>
        </p:nvSpPr>
        <p:spPr/>
        <p:txBody>
          <a:bodyPr/>
          <a:lstStyle/>
          <a:p>
            <a:r>
              <a:rPr lang="en-US" dirty="0"/>
              <a:t>Urban sprawl is the uncontrolled spread of urban development into neighboring regions.</a:t>
            </a:r>
          </a:p>
          <a:p>
            <a:r>
              <a:rPr lang="en-US" dirty="0"/>
              <a:t>How do you think the construction of the Rosemont Mine is like urban sprawl? In addition to the local human populations, what other organisms will be affected by this mine?  Use your thoughts to help </a:t>
            </a:r>
            <a:r>
              <a:rPr lang="en-US"/>
              <a:t>you with your paper.  </a:t>
            </a:r>
          </a:p>
        </p:txBody>
      </p:sp>
    </p:spTree>
    <p:extLst>
      <p:ext uri="{BB962C8B-B14F-4D97-AF65-F5344CB8AC3E}">
        <p14:creationId xmlns:p14="http://schemas.microsoft.com/office/powerpoint/2010/main" val="1231705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227</TotalTime>
  <Words>909</Words>
  <Application>Microsoft Office PowerPoint</Application>
  <PresentationFormat>Custom</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Biomes,Ecosystems, and Environments</vt:lpstr>
      <vt:lpstr>Biomes</vt:lpstr>
      <vt:lpstr>What is our ecosystem? What is our environment in this ecosystem?</vt:lpstr>
      <vt:lpstr>Interactions</vt:lpstr>
      <vt:lpstr>Interactions </vt:lpstr>
      <vt:lpstr>Relationships</vt:lpstr>
      <vt:lpstr>10% Rule of Energy states the amount of energy at each trophic level decreases as it moves through the ecosystem.</vt:lpstr>
      <vt:lpstr>Limiting Factors of an Ecosystem</vt:lpstr>
      <vt:lpstr>Urban Sprawl</vt:lpstr>
      <vt:lpstr>Adaptation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Environments, and Biomes</dc:title>
  <dc:creator>R HEATON</dc:creator>
  <cp:lastModifiedBy>rheaton</cp:lastModifiedBy>
  <cp:revision>19</cp:revision>
  <dcterms:created xsi:type="dcterms:W3CDTF">2019-04-21T18:27:27Z</dcterms:created>
  <dcterms:modified xsi:type="dcterms:W3CDTF">2019-04-30T21:31:30Z</dcterms:modified>
</cp:coreProperties>
</file>