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2" r:id="rId7"/>
    <p:sldId id="264" r:id="rId8"/>
    <p:sldId id="265" r:id="rId9"/>
    <p:sldId id="261" r:id="rId10"/>
    <p:sldId id="263"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6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E21F24-AAE7-4463-85B5-A38FE36EEA47}" type="datetimeFigureOut">
              <a:rPr lang="en-US" smtClean="0"/>
              <a:t>8/28/2018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3DFD21-CB70-410D-A749-3B1BFAC0E212}" type="slidenum">
              <a:rPr lang="en-US" smtClean="0"/>
              <a:t>‹#›</a:t>
            </a:fld>
            <a:endParaRPr lang="en-US"/>
          </a:p>
        </p:txBody>
      </p:sp>
    </p:spTree>
    <p:extLst>
      <p:ext uri="{BB962C8B-B14F-4D97-AF65-F5344CB8AC3E}">
        <p14:creationId xmlns:p14="http://schemas.microsoft.com/office/powerpoint/2010/main" val="2069754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3DFD21-CB70-410D-A749-3B1BFAC0E212}" type="slidenum">
              <a:rPr lang="en-US" smtClean="0"/>
              <a:t>2</a:t>
            </a:fld>
            <a:endParaRPr lang="en-US"/>
          </a:p>
        </p:txBody>
      </p:sp>
    </p:spTree>
    <p:extLst>
      <p:ext uri="{BB962C8B-B14F-4D97-AF65-F5344CB8AC3E}">
        <p14:creationId xmlns:p14="http://schemas.microsoft.com/office/powerpoint/2010/main" val="2792444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7BCD432-F455-420D-9B6A-E5DA39A05110}" type="datetimeFigureOut">
              <a:rPr lang="en-US" smtClean="0"/>
              <a:t>8/28/2018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B22200F-8954-4FAF-A7EB-F94568D2543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7BCD432-F455-420D-9B6A-E5DA39A05110}" type="datetimeFigureOut">
              <a:rPr lang="en-US" smtClean="0"/>
              <a:t>8/28/2018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B22200F-8954-4FAF-A7EB-F94568D2543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7BCD432-F455-420D-9B6A-E5DA39A05110}" type="datetimeFigureOut">
              <a:rPr lang="en-US" smtClean="0"/>
              <a:t>8/28/2018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B22200F-8954-4FAF-A7EB-F94568D2543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7BCD432-F455-420D-9B6A-E5DA39A05110}" type="datetimeFigureOut">
              <a:rPr lang="en-US" smtClean="0"/>
              <a:t>8/28/2018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B22200F-8954-4FAF-A7EB-F94568D25431}"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7BCD432-F455-420D-9B6A-E5DA39A05110}" type="datetimeFigureOut">
              <a:rPr lang="en-US" smtClean="0"/>
              <a:t>8/28/2018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B22200F-8954-4FAF-A7EB-F94568D25431}"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7BCD432-F455-420D-9B6A-E5DA39A05110}" type="datetimeFigureOut">
              <a:rPr lang="en-US" smtClean="0"/>
              <a:t>8/28/2018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B22200F-8954-4FAF-A7EB-F94568D25431}"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7BCD432-F455-420D-9B6A-E5DA39A05110}" type="datetimeFigureOut">
              <a:rPr lang="en-US" smtClean="0"/>
              <a:t>8/28/2018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B22200F-8954-4FAF-A7EB-F94568D2543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7BCD432-F455-420D-9B6A-E5DA39A05110}" type="datetimeFigureOut">
              <a:rPr lang="en-US" smtClean="0"/>
              <a:t>8/28/2018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B22200F-8954-4FAF-A7EB-F94568D25431}"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7BCD432-F455-420D-9B6A-E5DA39A05110}" type="datetimeFigureOut">
              <a:rPr lang="en-US" smtClean="0"/>
              <a:t>8/28/2018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B22200F-8954-4FAF-A7EB-F94568D2543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7BCD432-F455-420D-9B6A-E5DA39A05110}" type="datetimeFigureOut">
              <a:rPr lang="en-US" smtClean="0"/>
              <a:t>8/28/2018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B22200F-8954-4FAF-A7EB-F94568D2543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7BCD432-F455-420D-9B6A-E5DA39A05110}" type="datetimeFigureOut">
              <a:rPr lang="en-US" smtClean="0"/>
              <a:t>8/28/2018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B22200F-8954-4FAF-A7EB-F94568D25431}"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7BCD432-F455-420D-9B6A-E5DA39A05110}" type="datetimeFigureOut">
              <a:rPr lang="en-US" smtClean="0"/>
              <a:t>8/28/2018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B22200F-8954-4FAF-A7EB-F94568D2543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Fingerprints</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Early classification; Fundamental Principles; Automated Fingerprint Identification Systems (AFIS)</a:t>
            </a:r>
            <a:endParaRPr lang="en-US" dirty="0"/>
          </a:p>
        </p:txBody>
      </p:sp>
    </p:spTree>
    <p:extLst>
      <p:ext uri="{BB962C8B-B14F-4D97-AF65-F5344CB8AC3E}">
        <p14:creationId xmlns:p14="http://schemas.microsoft.com/office/powerpoint/2010/main" val="1176636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Loop</a:t>
            </a:r>
            <a:r>
              <a:rPr lang="en-US" dirty="0" smtClean="0"/>
              <a:t>: </a:t>
            </a:r>
            <a:r>
              <a:rPr lang="en-US" dirty="0" smtClean="0"/>
              <a:t>Loops must have one or more ridges entering from one side of the print, </a:t>
            </a:r>
            <a:r>
              <a:rPr lang="en-US" dirty="0" err="1" smtClean="0"/>
              <a:t>recrving</a:t>
            </a:r>
            <a:r>
              <a:rPr lang="en-US" dirty="0" smtClean="0"/>
              <a:t>, and exiting from the same side.  If the loop opens towards the little finger, it is called an </a:t>
            </a:r>
            <a:r>
              <a:rPr lang="en-US" i="1" dirty="0" smtClean="0"/>
              <a:t>ulnar loop</a:t>
            </a:r>
            <a:r>
              <a:rPr lang="en-US" dirty="0" smtClean="0"/>
              <a:t>; if it opens toward the thumb, it is a </a:t>
            </a:r>
            <a:r>
              <a:rPr lang="en-US" i="1" dirty="0" smtClean="0"/>
              <a:t>radial loop</a:t>
            </a:r>
            <a:r>
              <a:rPr lang="en-US" dirty="0" smtClean="0"/>
              <a:t>.</a:t>
            </a:r>
          </a:p>
          <a:p>
            <a:pPr lvl="1"/>
            <a:r>
              <a:rPr lang="en-US" dirty="0" smtClean="0"/>
              <a:t>The pattern area of the loop is surrounded by two diverging ridges known as </a:t>
            </a:r>
            <a:r>
              <a:rPr lang="en-US" i="1" dirty="0" smtClean="0"/>
              <a:t>type lines</a:t>
            </a:r>
            <a:r>
              <a:rPr lang="en-US" dirty="0" smtClean="0"/>
              <a:t>.</a:t>
            </a:r>
          </a:p>
          <a:p>
            <a:pPr lvl="1"/>
            <a:r>
              <a:rPr lang="en-US" dirty="0" smtClean="0"/>
              <a:t>The </a:t>
            </a:r>
            <a:r>
              <a:rPr lang="en-US" dirty="0" err="1" smtClean="0"/>
              <a:t>ridgepoint</a:t>
            </a:r>
            <a:r>
              <a:rPr lang="en-US" dirty="0" smtClean="0"/>
              <a:t> </a:t>
            </a:r>
            <a:r>
              <a:rPr lang="en-US" dirty="0" smtClean="0"/>
              <a:t>at or nearest the </a:t>
            </a:r>
            <a:r>
              <a:rPr lang="en-US" dirty="0" err="1" smtClean="0"/>
              <a:t>typ-linedivergence</a:t>
            </a:r>
            <a:r>
              <a:rPr lang="en-US" dirty="0" smtClean="0"/>
              <a:t> and located at or directly in front of the point of divergence is know as the </a:t>
            </a:r>
            <a:r>
              <a:rPr lang="en-US" i="1" dirty="0" smtClean="0"/>
              <a:t>delta</a:t>
            </a:r>
            <a:r>
              <a:rPr lang="en-US" dirty="0" smtClean="0"/>
              <a:t>.  </a:t>
            </a:r>
          </a:p>
          <a:p>
            <a:pPr lvl="1"/>
            <a:r>
              <a:rPr lang="en-US" dirty="0" smtClean="0"/>
              <a:t>The core is the approximate center of the pattern.  </a:t>
            </a:r>
            <a:endParaRPr lang="en-US" dirty="0"/>
          </a:p>
        </p:txBody>
      </p:sp>
      <p:sp>
        <p:nvSpPr>
          <p:cNvPr id="3" name="Title 2"/>
          <p:cNvSpPr>
            <a:spLocks noGrp="1"/>
          </p:cNvSpPr>
          <p:nvPr>
            <p:ph type="title"/>
          </p:nvPr>
        </p:nvSpPr>
        <p:spPr/>
        <p:txBody>
          <a:bodyPr/>
          <a:lstStyle/>
          <a:p>
            <a:r>
              <a:rPr lang="en-US" dirty="0" smtClean="0"/>
              <a:t>Fundamental Principles</a:t>
            </a:r>
            <a:endParaRPr lang="en-US" dirty="0"/>
          </a:p>
        </p:txBody>
      </p:sp>
    </p:spTree>
    <p:extLst>
      <p:ext uri="{BB962C8B-B14F-4D97-AF65-F5344CB8AC3E}">
        <p14:creationId xmlns:p14="http://schemas.microsoft.com/office/powerpoint/2010/main" val="2409310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Whorls are actually divided into four distinct groups: plain, central pocket loop, double loop, and accidental.  All whorl patterns must have two type lines and at least two deltas.</a:t>
            </a:r>
          </a:p>
          <a:p>
            <a:pPr lvl="1"/>
            <a:r>
              <a:rPr lang="en-US" dirty="0" smtClean="0"/>
              <a:t>A plain whorl and a central pocket loop have at least one ridge that makes a complete circuit.  This ridge may be in the form of a spiral, oval, or any variant of a circle.</a:t>
            </a:r>
          </a:p>
          <a:p>
            <a:pPr lvl="1"/>
            <a:r>
              <a:rPr lang="en-US" dirty="0" smtClean="0"/>
              <a:t>The double loop is made up of two loops combined into one fingerprint.</a:t>
            </a:r>
          </a:p>
          <a:p>
            <a:pPr lvl="1"/>
            <a:r>
              <a:rPr lang="en-US" dirty="0" smtClean="0"/>
              <a:t>Any whorl classified as an accidental either contains two or more patterns (not including the plain arch) or is a pattern not covered by other categories.</a:t>
            </a:r>
            <a:endParaRPr lang="en-US" dirty="0"/>
          </a:p>
        </p:txBody>
      </p:sp>
      <p:sp>
        <p:nvSpPr>
          <p:cNvPr id="3" name="Title 2"/>
          <p:cNvSpPr>
            <a:spLocks noGrp="1"/>
          </p:cNvSpPr>
          <p:nvPr>
            <p:ph type="title"/>
          </p:nvPr>
        </p:nvSpPr>
        <p:spPr/>
        <p:txBody>
          <a:bodyPr/>
          <a:lstStyle/>
          <a:p>
            <a:r>
              <a:rPr lang="en-US" dirty="0" smtClean="0"/>
              <a:t>Fundamental Principles	</a:t>
            </a:r>
            <a:endParaRPr lang="en-US" dirty="0"/>
          </a:p>
        </p:txBody>
      </p:sp>
    </p:spTree>
    <p:extLst>
      <p:ext uri="{BB962C8B-B14F-4D97-AF65-F5344CB8AC3E}">
        <p14:creationId xmlns:p14="http://schemas.microsoft.com/office/powerpoint/2010/main" val="2826613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Arches are subdivided into two distinct groups: plain arches and tented arches.</a:t>
            </a:r>
          </a:p>
          <a:p>
            <a:pPr lvl="1"/>
            <a:r>
              <a:rPr lang="en-US" dirty="0" smtClean="0"/>
              <a:t>The plain arch is the simplest of all fingerprint patterns; it is formed by ridges entering from one side of the print and exiting on the opposite side.</a:t>
            </a:r>
          </a:p>
          <a:p>
            <a:pPr lvl="1"/>
            <a:r>
              <a:rPr lang="en-US" dirty="0" smtClean="0"/>
              <a:t>The tented arch is similar to the plain arch except that instead of rising smoothly at the center, there is a sharp </a:t>
            </a:r>
            <a:r>
              <a:rPr lang="en-US" dirty="0" err="1" smtClean="0"/>
              <a:t>upthrust</a:t>
            </a:r>
            <a:r>
              <a:rPr lang="en-US" dirty="0" smtClean="0"/>
              <a:t> or spike, or the ridges meet at an angle that is less than 90 degrees.</a:t>
            </a:r>
          </a:p>
          <a:p>
            <a:pPr lvl="1"/>
            <a:r>
              <a:rPr lang="en-US" dirty="0" smtClean="0"/>
              <a:t>Arches do not have type lines, deltas, or cores.</a:t>
            </a:r>
            <a:endParaRPr lang="en-US" dirty="0"/>
          </a:p>
        </p:txBody>
      </p:sp>
      <p:sp>
        <p:nvSpPr>
          <p:cNvPr id="3" name="Title 2"/>
          <p:cNvSpPr>
            <a:spLocks noGrp="1"/>
          </p:cNvSpPr>
          <p:nvPr>
            <p:ph type="title"/>
          </p:nvPr>
        </p:nvSpPr>
        <p:spPr/>
        <p:txBody>
          <a:bodyPr/>
          <a:lstStyle/>
          <a:p>
            <a:r>
              <a:rPr lang="en-US" dirty="0" smtClean="0"/>
              <a:t>Fundamental Principles	</a:t>
            </a:r>
            <a:endParaRPr lang="en-US" dirty="0"/>
          </a:p>
        </p:txBody>
      </p:sp>
    </p:spTree>
    <p:extLst>
      <p:ext uri="{BB962C8B-B14F-4D97-AF65-F5344CB8AC3E}">
        <p14:creationId xmlns:p14="http://schemas.microsoft.com/office/powerpoint/2010/main" val="3498062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Since 1970, technological advances have made possible the classification and retrieval of fingerprints by computers.</a:t>
            </a:r>
          </a:p>
          <a:p>
            <a:r>
              <a:rPr lang="en-US" dirty="0" smtClean="0"/>
              <a:t>In 1999, the FBI initiated full operation of the Integrated Automated Fingerprint Identification system (IAFIS), the largest AFIS in the United States, which links state AFIS computers with the FBI database.</a:t>
            </a:r>
          </a:p>
          <a:p>
            <a:r>
              <a:rPr lang="en-US" dirty="0" smtClean="0"/>
              <a:t>The heart of AFIS technology is the ability of a computer to scan and digitally encode fingerprints so they can be subject to high-speed computer processing.</a:t>
            </a:r>
          </a:p>
          <a:p>
            <a:endParaRPr lang="en-US" dirty="0"/>
          </a:p>
        </p:txBody>
      </p:sp>
      <p:sp>
        <p:nvSpPr>
          <p:cNvPr id="3" name="Title 2"/>
          <p:cNvSpPr>
            <a:spLocks noGrp="1"/>
          </p:cNvSpPr>
          <p:nvPr>
            <p:ph type="title"/>
          </p:nvPr>
        </p:nvSpPr>
        <p:spPr/>
        <p:txBody>
          <a:bodyPr>
            <a:normAutofit fontScale="90000"/>
          </a:bodyPr>
          <a:lstStyle/>
          <a:p>
            <a:r>
              <a:rPr lang="en-US" dirty="0" smtClean="0"/>
              <a:t>Automated Fingerprint Identification Systems (AFIS)	</a:t>
            </a:r>
            <a:endParaRPr lang="en-US" dirty="0"/>
          </a:p>
        </p:txBody>
      </p:sp>
    </p:spTree>
    <p:extLst>
      <p:ext uri="{BB962C8B-B14F-4D97-AF65-F5344CB8AC3E}">
        <p14:creationId xmlns:p14="http://schemas.microsoft.com/office/powerpoint/2010/main" val="4134631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AFIS</a:t>
            </a:r>
            <a:endParaRPr lang="en-US"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0" t="-6006" r="5560" b="17121"/>
          <a:stretch/>
        </p:blipFill>
        <p:spPr bwMode="auto">
          <a:xfrm>
            <a:off x="1676400" y="1219200"/>
            <a:ext cx="5091831" cy="407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65200" y="1143000"/>
            <a:ext cx="7390165" cy="369332"/>
          </a:xfrm>
          <a:prstGeom prst="rect">
            <a:avLst/>
          </a:prstGeom>
          <a:noFill/>
        </p:spPr>
        <p:txBody>
          <a:bodyPr wrap="none" rtlCol="0">
            <a:spAutoFit/>
          </a:bodyPr>
          <a:lstStyle/>
          <a:p>
            <a:r>
              <a:rPr lang="en-US" dirty="0" smtClean="0"/>
              <a:t>Side by side comparison of latent print against a file fingerprint </a:t>
            </a:r>
            <a:endParaRPr lang="en-US" dirty="0"/>
          </a:p>
        </p:txBody>
      </p:sp>
      <p:sp>
        <p:nvSpPr>
          <p:cNvPr id="5" name="TextBox 4"/>
          <p:cNvSpPr txBox="1"/>
          <p:nvPr/>
        </p:nvSpPr>
        <p:spPr>
          <a:xfrm>
            <a:off x="609600" y="5486400"/>
            <a:ext cx="76962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AFIS and the Night Stalker; Please listen as I read and tell a story about my friend’s encounter with Richard Ramirez.</a:t>
            </a:r>
            <a:endParaRPr lang="en-US" dirty="0"/>
          </a:p>
        </p:txBody>
      </p:sp>
    </p:spTree>
    <p:extLst>
      <p:ext uri="{BB962C8B-B14F-4D97-AF65-F5344CB8AC3E}">
        <p14:creationId xmlns:p14="http://schemas.microsoft.com/office/powerpoint/2010/main" val="2865931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Several years before Bertillon worked on his system, William Herschel started requiring signatures using the a person’s right hand print in India.</a:t>
            </a:r>
          </a:p>
          <a:p>
            <a:r>
              <a:rPr lang="en-US" dirty="0" smtClean="0"/>
              <a:t>It was unclear why he did this.  It may have been as a means of identification, but per Hindu custom, a trace of bodily contact was more binding than a signature on a contract.</a:t>
            </a:r>
          </a:p>
          <a:p>
            <a:r>
              <a:rPr lang="en-US" dirty="0" smtClean="0"/>
              <a:t>In 1880, Scottish physician Henry </a:t>
            </a:r>
            <a:r>
              <a:rPr lang="en-US" dirty="0" err="1" smtClean="0"/>
              <a:t>Fauld</a:t>
            </a:r>
            <a:r>
              <a:rPr lang="en-US" dirty="0" smtClean="0"/>
              <a:t>, published his views on the potential application of fingerprinting to personal identification.</a:t>
            </a:r>
          </a:p>
          <a:p>
            <a:pPr lvl="1"/>
            <a:r>
              <a:rPr lang="en-US" dirty="0" smtClean="0"/>
              <a:t>He suggested that skin ridge patterns could be important for the identification of criminals</a:t>
            </a:r>
          </a:p>
        </p:txBody>
      </p:sp>
      <p:sp>
        <p:nvSpPr>
          <p:cNvPr id="3" name="Title 2"/>
          <p:cNvSpPr>
            <a:spLocks noGrp="1"/>
          </p:cNvSpPr>
          <p:nvPr>
            <p:ph type="title"/>
          </p:nvPr>
        </p:nvSpPr>
        <p:spPr/>
        <p:txBody>
          <a:bodyPr/>
          <a:lstStyle/>
          <a:p>
            <a:r>
              <a:rPr lang="en-US" dirty="0" smtClean="0"/>
              <a:t>Early Classification	</a:t>
            </a:r>
            <a:endParaRPr lang="en-US" dirty="0"/>
          </a:p>
        </p:txBody>
      </p:sp>
    </p:spTree>
    <p:extLst>
      <p:ext uri="{BB962C8B-B14F-4D97-AF65-F5344CB8AC3E}">
        <p14:creationId xmlns:p14="http://schemas.microsoft.com/office/powerpoint/2010/main" val="3392857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25963"/>
          </a:xfrm>
        </p:spPr>
        <p:txBody>
          <a:bodyPr>
            <a:normAutofit fontScale="92500" lnSpcReduction="20000"/>
          </a:bodyPr>
          <a:lstStyle/>
          <a:p>
            <a:r>
              <a:rPr lang="en-US" dirty="0" smtClean="0"/>
              <a:t>Early in the 20</a:t>
            </a:r>
            <a:r>
              <a:rPr lang="en-US" baseline="30000" dirty="0" smtClean="0"/>
              <a:t>th</a:t>
            </a:r>
            <a:r>
              <a:rPr lang="en-US" dirty="0" smtClean="0"/>
              <a:t> century, Bertillon’s measurements began to fall into disfavor, because the results were highly susceptible to error, especially if the person taking the measurements was untrained.</a:t>
            </a:r>
          </a:p>
          <a:p>
            <a:r>
              <a:rPr lang="en-US" dirty="0" smtClean="0"/>
              <a:t>The system was dealt its most notable setback in 1903, when a convict, Will West, arrived at Fort Leavenworth prison. A routine check of the prison files revealed a William West was already in the prison and could not be distinguished from the new prisoner. The two men looked so alike, they could have been twins.  Only fingerprints of the prisoners could clearly distinguish them</a:t>
            </a:r>
            <a:r>
              <a:rPr lang="en-US" dirty="0"/>
              <a:t>. </a:t>
            </a:r>
            <a:endParaRPr lang="en-US" sz="1400" dirty="0"/>
          </a:p>
        </p:txBody>
      </p:sp>
      <p:sp>
        <p:nvSpPr>
          <p:cNvPr id="3" name="Title 2"/>
          <p:cNvSpPr>
            <a:spLocks noGrp="1"/>
          </p:cNvSpPr>
          <p:nvPr>
            <p:ph type="title"/>
          </p:nvPr>
        </p:nvSpPr>
        <p:spPr/>
        <p:txBody>
          <a:bodyPr/>
          <a:lstStyle/>
          <a:p>
            <a:r>
              <a:rPr lang="en-US" dirty="0" smtClean="0"/>
              <a:t>Early Classification</a:t>
            </a:r>
            <a:endParaRPr lang="en-US" dirty="0"/>
          </a:p>
        </p:txBody>
      </p:sp>
    </p:spTree>
    <p:extLst>
      <p:ext uri="{BB962C8B-B14F-4D97-AF65-F5344CB8AC3E}">
        <p14:creationId xmlns:p14="http://schemas.microsoft.com/office/powerpoint/2010/main" val="863053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Early Classification</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6750" y="1481138"/>
            <a:ext cx="7230500"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33400" y="5715000"/>
            <a:ext cx="8153400" cy="553998"/>
          </a:xfrm>
          <a:prstGeom prst="rect">
            <a:avLst/>
          </a:prstGeom>
        </p:spPr>
        <p:txBody>
          <a:bodyPr wrap="square">
            <a:spAutoFit/>
          </a:bodyPr>
          <a:lstStyle/>
          <a:p>
            <a:r>
              <a:rPr lang="en-US" sz="1000" dirty="0" smtClean="0"/>
              <a:t>https://www.google.com/search?q=1903+william+west&amp;tbm=isch&amp;source=iu&amp;ictx=1&amp;fir=m_KlpahkVLvDiM%253A%252CmLAYTb40mHSnvM%252C_&amp;usg=AFrqEzfp8LTDrkRI1kBQyFp-vif3J-b4tw&amp;sa=X&amp;ved=2ahUKEwiCtIOk9YTdAhULwFQKHd7zCP8Q9QEwBHoECAMQBg#imgrc=SdJNeQtGGqAUTM:</a:t>
            </a:r>
            <a:endParaRPr lang="en-US" sz="1000" dirty="0"/>
          </a:p>
        </p:txBody>
      </p:sp>
    </p:spTree>
    <p:extLst>
      <p:ext uri="{BB962C8B-B14F-4D97-AF65-F5344CB8AC3E}">
        <p14:creationId xmlns:p14="http://schemas.microsoft.com/office/powerpoint/2010/main" val="3140668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First Principle: A fingerprint is an individual characteristic; no two fingers have yet been found to possess identical ridge characteristics.</a:t>
            </a:r>
          </a:p>
          <a:p>
            <a:r>
              <a:rPr lang="en-US" dirty="0" smtClean="0"/>
              <a:t>Ridge characteristics (minutiae) include: ridge endings, bifurcations, enclosures, and other ridge details, which must match in two fingerprints to establish their common origin.</a:t>
            </a:r>
            <a:endParaRPr lang="en-US" dirty="0"/>
          </a:p>
        </p:txBody>
      </p:sp>
      <p:sp>
        <p:nvSpPr>
          <p:cNvPr id="3" name="Title 2"/>
          <p:cNvSpPr>
            <a:spLocks noGrp="1"/>
          </p:cNvSpPr>
          <p:nvPr>
            <p:ph type="title"/>
          </p:nvPr>
        </p:nvSpPr>
        <p:spPr/>
        <p:txBody>
          <a:bodyPr/>
          <a:lstStyle/>
          <a:p>
            <a:r>
              <a:rPr lang="en-US" dirty="0" smtClean="0"/>
              <a:t>Fundamental Principles	</a:t>
            </a:r>
            <a:endParaRPr lang="en-US" dirty="0"/>
          </a:p>
        </p:txBody>
      </p:sp>
    </p:spTree>
    <p:extLst>
      <p:ext uri="{BB962C8B-B14F-4D97-AF65-F5344CB8AC3E}">
        <p14:creationId xmlns:p14="http://schemas.microsoft.com/office/powerpoint/2010/main" val="16965780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Fundamental Principles</a:t>
            </a:r>
            <a:endParaRPr lang="en-US"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2" y="1481138"/>
            <a:ext cx="6034616"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7313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Second Principle: A fingerprint remains unchanged during an individual’s lifetime.</a:t>
            </a:r>
          </a:p>
          <a:p>
            <a:pPr lvl="1"/>
            <a:r>
              <a:rPr lang="en-US" dirty="0" smtClean="0"/>
              <a:t>Fingerprints are a reproduction of friction skin ridges found on the palm side of the fingers and thumbs. Similar friction skin can also be found on the surface of the palms and soles of the feet.</a:t>
            </a:r>
          </a:p>
          <a:p>
            <a:pPr lvl="1"/>
            <a:r>
              <a:rPr lang="en-US" dirty="0" smtClean="0"/>
              <a:t>A visual inspection of friction skin reveals a series of lines corresponding to hills (ridges) and valleys (grooves).  The shape and form of the skin ridges are what one sees as the black lines of an inked fingerprint impression.</a:t>
            </a:r>
          </a:p>
          <a:p>
            <a:pPr lvl="1"/>
            <a:r>
              <a:rPr lang="en-US" dirty="0" smtClean="0"/>
              <a:t>Latent fingerprints are made by the deposition of oils and/or perspiration and are invisible to the naked eye.</a:t>
            </a:r>
            <a:endParaRPr lang="en-US" dirty="0"/>
          </a:p>
        </p:txBody>
      </p:sp>
      <p:sp>
        <p:nvSpPr>
          <p:cNvPr id="3" name="Title 2"/>
          <p:cNvSpPr>
            <a:spLocks noGrp="1"/>
          </p:cNvSpPr>
          <p:nvPr>
            <p:ph type="title"/>
          </p:nvPr>
        </p:nvSpPr>
        <p:spPr/>
        <p:txBody>
          <a:bodyPr/>
          <a:lstStyle/>
          <a:p>
            <a:r>
              <a:rPr lang="en-US" dirty="0" smtClean="0"/>
              <a:t>Fundamental Principles	</a:t>
            </a:r>
            <a:endParaRPr lang="en-US" dirty="0"/>
          </a:p>
        </p:txBody>
      </p:sp>
    </p:spTree>
    <p:extLst>
      <p:ext uri="{BB962C8B-B14F-4D97-AF65-F5344CB8AC3E}">
        <p14:creationId xmlns:p14="http://schemas.microsoft.com/office/powerpoint/2010/main" val="1298703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Third Principle: Fingerprints have general ridge patterns that permit them to be systematically classified.</a:t>
            </a:r>
          </a:p>
          <a:p>
            <a:pPr lvl="1"/>
            <a:r>
              <a:rPr lang="en-US" dirty="0" smtClean="0"/>
              <a:t>All fingerprints are divided into three classes on the basis of their general pattern: Loops, whorls, and arches.</a:t>
            </a:r>
          </a:p>
          <a:p>
            <a:pPr lvl="1"/>
            <a:r>
              <a:rPr lang="en-US" dirty="0" smtClean="0"/>
              <a:t>60%-65% of the population have loops; 30%-35% have whorls; and about 5% have arches.</a:t>
            </a:r>
          </a:p>
          <a:p>
            <a:pPr lvl="1"/>
            <a:r>
              <a:rPr lang="en-US" dirty="0" smtClean="0"/>
              <a:t>These three classes form the basis for all the ten-finger classification systems presently in use.</a:t>
            </a:r>
            <a:endParaRPr lang="en-US" dirty="0"/>
          </a:p>
        </p:txBody>
      </p:sp>
      <p:sp>
        <p:nvSpPr>
          <p:cNvPr id="3" name="Title 2"/>
          <p:cNvSpPr>
            <a:spLocks noGrp="1"/>
          </p:cNvSpPr>
          <p:nvPr>
            <p:ph type="title"/>
          </p:nvPr>
        </p:nvSpPr>
        <p:spPr/>
        <p:txBody>
          <a:bodyPr/>
          <a:lstStyle/>
          <a:p>
            <a:r>
              <a:rPr lang="en-US" dirty="0" smtClean="0"/>
              <a:t>Fundamental Principles</a:t>
            </a:r>
            <a:endParaRPr lang="en-US" dirty="0"/>
          </a:p>
        </p:txBody>
      </p:sp>
    </p:spTree>
    <p:extLst>
      <p:ext uri="{BB962C8B-B14F-4D97-AF65-F5344CB8AC3E}">
        <p14:creationId xmlns:p14="http://schemas.microsoft.com/office/powerpoint/2010/main" val="814831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Fundamental Principles</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1828800"/>
            <a:ext cx="5095875"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8635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625</TotalTime>
  <Words>934</Words>
  <Application>Microsoft Office PowerPoint</Application>
  <PresentationFormat>On-screen Show (4:3)</PresentationFormat>
  <Paragraphs>50</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Concourse</vt:lpstr>
      <vt:lpstr>Fingerprints</vt:lpstr>
      <vt:lpstr>Early Classification </vt:lpstr>
      <vt:lpstr>Early Classification</vt:lpstr>
      <vt:lpstr>Early Classification</vt:lpstr>
      <vt:lpstr>Fundamental Principles </vt:lpstr>
      <vt:lpstr>Fundamental Principles</vt:lpstr>
      <vt:lpstr>Fundamental Principles </vt:lpstr>
      <vt:lpstr>Fundamental Principles</vt:lpstr>
      <vt:lpstr>Fundamental Principles</vt:lpstr>
      <vt:lpstr>Fundamental Principles</vt:lpstr>
      <vt:lpstr>Fundamental Principles </vt:lpstr>
      <vt:lpstr>Fundamental Principles </vt:lpstr>
      <vt:lpstr>Automated Fingerprint Identification Systems (AFIS) </vt:lpstr>
      <vt:lpstr>AFIS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Fingerprints</dc:title>
  <dc:creator>Ruth Heaton</dc:creator>
  <cp:lastModifiedBy>rheaton</cp:lastModifiedBy>
  <cp:revision>16</cp:revision>
  <dcterms:created xsi:type="dcterms:W3CDTF">2018-08-24T04:39:42Z</dcterms:created>
  <dcterms:modified xsi:type="dcterms:W3CDTF">2018-08-28T22:53:11Z</dcterms:modified>
</cp:coreProperties>
</file>