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EDD218B-FD23-4AE5-8622-E8C087FCC04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1DDE-64AF-424D-A454-CE67FAA2CF97}"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D218B-FD23-4AE5-8622-E8C087FCC04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1DDE-64AF-424D-A454-CE67FAA2CF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D218B-FD23-4AE5-8622-E8C087FCC04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1DDE-64AF-424D-A454-CE67FAA2CF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D218B-FD23-4AE5-8622-E8C087FCC04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1DDE-64AF-424D-A454-CE67FAA2CF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EDD218B-FD23-4AE5-8622-E8C087FCC048}" type="datetimeFigureOut">
              <a:rPr lang="en-US" smtClean="0"/>
              <a:t>8/9/2018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14B41DDE-64AF-424D-A454-CE67FAA2CF9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DD218B-FD23-4AE5-8622-E8C087FCC048}"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41DDE-64AF-424D-A454-CE67FAA2CF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DD218B-FD23-4AE5-8622-E8C087FCC048}" type="datetimeFigureOut">
              <a:rPr lang="en-US" smtClean="0"/>
              <a:t>8/9/2018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41DDE-64AF-424D-A454-CE67FAA2CF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DD218B-FD23-4AE5-8622-E8C087FCC048}" type="datetimeFigureOut">
              <a:rPr lang="en-US" smtClean="0"/>
              <a:t>8/9/2018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41DDE-64AF-424D-A454-CE67FAA2CF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D218B-FD23-4AE5-8622-E8C087FCC048}" type="datetimeFigureOut">
              <a:rPr lang="en-US" smtClean="0"/>
              <a:t>8/9/2018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41DDE-64AF-424D-A454-CE67FAA2CF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DD218B-FD23-4AE5-8622-E8C087FCC048}"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41DDE-64AF-424D-A454-CE67FAA2CF97}"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EDD218B-FD23-4AE5-8622-E8C087FCC048}"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41DDE-64AF-424D-A454-CE67FAA2CF97}"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EDD218B-FD23-4AE5-8622-E8C087FCC048}" type="datetimeFigureOut">
              <a:rPr lang="en-US" smtClean="0"/>
              <a:t>8/9/2018</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4B41DDE-64AF-424D-A454-CE67FAA2CF9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Forensic Science</a:t>
            </a:r>
            <a:endParaRPr lang="en-US" dirty="0"/>
          </a:p>
        </p:txBody>
      </p:sp>
      <p:sp>
        <p:nvSpPr>
          <p:cNvPr id="3" name="Subtitle 2"/>
          <p:cNvSpPr>
            <a:spLocks noGrp="1"/>
          </p:cNvSpPr>
          <p:nvPr>
            <p:ph type="subTitle" idx="1"/>
          </p:nvPr>
        </p:nvSpPr>
        <p:spPr/>
        <p:txBody>
          <a:bodyPr/>
          <a:lstStyle/>
          <a:p>
            <a:r>
              <a:rPr lang="en-US" dirty="0" smtClean="0"/>
              <a:t>Definition and Scope, history and development, crime labs, careers</a:t>
            </a:r>
          </a:p>
          <a:p>
            <a:endParaRPr lang="en-US" dirty="0"/>
          </a:p>
        </p:txBody>
      </p:sp>
    </p:spTree>
    <p:extLst>
      <p:ext uri="{BB962C8B-B14F-4D97-AF65-F5344CB8AC3E}">
        <p14:creationId xmlns:p14="http://schemas.microsoft.com/office/powerpoint/2010/main" val="1393060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Scope</a:t>
            </a:r>
            <a:endParaRPr lang="en-US" dirty="0"/>
          </a:p>
        </p:txBody>
      </p:sp>
      <p:sp>
        <p:nvSpPr>
          <p:cNvPr id="3" name="Content Placeholder 2"/>
          <p:cNvSpPr>
            <a:spLocks noGrp="1"/>
          </p:cNvSpPr>
          <p:nvPr>
            <p:ph idx="1"/>
          </p:nvPr>
        </p:nvSpPr>
        <p:spPr/>
        <p:txBody>
          <a:bodyPr/>
          <a:lstStyle/>
          <a:p>
            <a:r>
              <a:rPr lang="en-US" dirty="0" smtClean="0"/>
              <a:t>Forensic Science is the application of science to criminal and civil law. Forensic science applies the knowledge and technology of science to the definition and enforcement of the rules of law to regulate the activities of our society.</a:t>
            </a:r>
          </a:p>
          <a:p>
            <a:pPr lvl="1"/>
            <a:r>
              <a:rPr lang="en-US" dirty="0" smtClean="0"/>
              <a:t>What is the difference between civil law and criminal law?</a:t>
            </a:r>
          </a:p>
          <a:p>
            <a:pPr lvl="1"/>
            <a:r>
              <a:rPr lang="en-US" dirty="0" smtClean="0"/>
              <a:t>Which do you think is most offensive?</a:t>
            </a:r>
          </a:p>
          <a:p>
            <a:pPr lvl="1"/>
            <a:r>
              <a:rPr lang="en-US" dirty="0" smtClean="0"/>
              <a:t>List some criminal activities you know.</a:t>
            </a:r>
          </a:p>
          <a:p>
            <a:pPr lvl="1"/>
            <a:endParaRPr lang="en-US" dirty="0"/>
          </a:p>
        </p:txBody>
      </p:sp>
    </p:spTree>
    <p:extLst>
      <p:ext uri="{BB962C8B-B14F-4D97-AF65-F5344CB8AC3E}">
        <p14:creationId xmlns:p14="http://schemas.microsoft.com/office/powerpoint/2010/main" val="1214427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 and Development</a:t>
            </a:r>
            <a:endParaRPr lang="en-US" dirty="0"/>
          </a:p>
        </p:txBody>
      </p:sp>
      <p:sp>
        <p:nvSpPr>
          <p:cNvPr id="3" name="Content Placeholder 2"/>
          <p:cNvSpPr>
            <a:spLocks noGrp="1"/>
          </p:cNvSpPr>
          <p:nvPr>
            <p:ph idx="1"/>
          </p:nvPr>
        </p:nvSpPr>
        <p:spPr>
          <a:xfrm>
            <a:off x="381000" y="1600200"/>
            <a:ext cx="8305800" cy="4800600"/>
          </a:xfrm>
        </p:spPr>
        <p:txBody>
          <a:bodyPr>
            <a:normAutofit fontScale="92500" lnSpcReduction="10000"/>
          </a:bodyPr>
          <a:lstStyle/>
          <a:p>
            <a:r>
              <a:rPr lang="en-US" dirty="0" smtClean="0"/>
              <a:t>The roots of Forensic Science go back many centuries</a:t>
            </a:r>
          </a:p>
          <a:p>
            <a:pPr lvl="1"/>
            <a:r>
              <a:rPr lang="en-US" dirty="0" smtClean="0"/>
              <a:t>One of the earliest records comes from 3</a:t>
            </a:r>
            <a:r>
              <a:rPr lang="en-US" baseline="30000" dirty="0" smtClean="0"/>
              <a:t>rd</a:t>
            </a:r>
            <a:r>
              <a:rPr lang="en-US" dirty="0" smtClean="0"/>
              <a:t> century China: </a:t>
            </a:r>
            <a:r>
              <a:rPr lang="en-US" i="1" dirty="0" smtClean="0"/>
              <a:t>Yi Yu Ji (“A Collection of Criminal Cases.”</a:t>
            </a:r>
          </a:p>
          <a:p>
            <a:pPr lvl="1"/>
            <a:r>
              <a:rPr lang="en-US" dirty="0" smtClean="0"/>
              <a:t>The Chinese were also among the first to recognize the potential of fingerprints as a means of identification.</a:t>
            </a:r>
          </a:p>
          <a:p>
            <a:pPr lvl="1"/>
            <a:r>
              <a:rPr lang="en-US" dirty="0" smtClean="0"/>
              <a:t>Limited knowledge of anatomy and pathology hampered the development of forensic science until the 17</a:t>
            </a:r>
            <a:r>
              <a:rPr lang="en-US" baseline="30000" dirty="0" smtClean="0"/>
              <a:t>th</a:t>
            </a:r>
            <a:r>
              <a:rPr lang="en-US" dirty="0" smtClean="0"/>
              <a:t> century.</a:t>
            </a:r>
          </a:p>
          <a:p>
            <a:pPr lvl="2"/>
            <a:r>
              <a:rPr lang="en-US" dirty="0" smtClean="0"/>
              <a:t>Marcello Malpighi, 1686 University of Bologna, Italy: Identified the different characteristics of fingerprints, but not as an identification tool.</a:t>
            </a:r>
          </a:p>
          <a:p>
            <a:r>
              <a:rPr lang="en-US" dirty="0" smtClean="0"/>
              <a:t>Initial Scientific Advances</a:t>
            </a:r>
          </a:p>
          <a:p>
            <a:pPr lvl="1"/>
            <a:r>
              <a:rPr lang="en-US" dirty="0" smtClean="0"/>
              <a:t>1798 Francois-Emanuel </a:t>
            </a:r>
            <a:r>
              <a:rPr lang="en-US" dirty="0" err="1" smtClean="0"/>
              <a:t>Fodere</a:t>
            </a:r>
            <a:r>
              <a:rPr lang="en-US" dirty="0" smtClean="0"/>
              <a:t>, chemistry; 1775 Carl Wilhelm Scheele devised first successful test for detecting arsenic in corpses</a:t>
            </a:r>
          </a:p>
          <a:p>
            <a:pPr lvl="1"/>
            <a:r>
              <a:rPr lang="en-US" dirty="0" smtClean="0"/>
              <a:t>1814, Mathieu </a:t>
            </a:r>
            <a:r>
              <a:rPr lang="en-US" dirty="0" err="1" smtClean="0"/>
              <a:t>Orfila</a:t>
            </a:r>
            <a:r>
              <a:rPr lang="en-US" dirty="0" smtClean="0"/>
              <a:t> published a scientific treatise on the detection of poisons and their effects on animals.  He is considered the grandfather of forensic toxicology, because his treatise established forensic toxicology as a legitimate scientific endeavor.</a:t>
            </a:r>
          </a:p>
          <a:p>
            <a:pPr marL="685800" lvl="2" indent="0">
              <a:buNone/>
            </a:pPr>
            <a:endParaRPr lang="en-US" dirty="0"/>
          </a:p>
        </p:txBody>
      </p:sp>
    </p:spTree>
    <p:extLst>
      <p:ext uri="{BB962C8B-B14F-4D97-AF65-F5344CB8AC3E}">
        <p14:creationId xmlns:p14="http://schemas.microsoft.com/office/powerpoint/2010/main" val="3561505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Development </a:t>
            </a:r>
            <a:endParaRPr lang="en-US" dirty="0"/>
          </a:p>
        </p:txBody>
      </p:sp>
      <p:sp>
        <p:nvSpPr>
          <p:cNvPr id="3" name="Content Placeholder 2"/>
          <p:cNvSpPr>
            <a:spLocks noGrp="1"/>
          </p:cNvSpPr>
          <p:nvPr>
            <p:ph idx="1"/>
          </p:nvPr>
        </p:nvSpPr>
        <p:spPr/>
        <p:txBody>
          <a:bodyPr>
            <a:normAutofit lnSpcReduction="10000"/>
          </a:bodyPr>
          <a:lstStyle/>
          <a:p>
            <a:r>
              <a:rPr lang="en-US" dirty="0" smtClean="0"/>
              <a:t>19</a:t>
            </a:r>
            <a:r>
              <a:rPr lang="en-US" baseline="30000" dirty="0" smtClean="0"/>
              <a:t>th</a:t>
            </a:r>
            <a:r>
              <a:rPr lang="en-US" dirty="0" smtClean="0"/>
              <a:t> Century Breakthroughs</a:t>
            </a:r>
          </a:p>
          <a:p>
            <a:pPr lvl="1"/>
            <a:r>
              <a:rPr lang="en-US" dirty="0" smtClean="0"/>
              <a:t>1879 Alphonse Bertillon- combined anthropology and morphology to create a systematic procedure that involved taking a series of body measurements as a means of distinguishing one individual from another called anthropometry.</a:t>
            </a:r>
          </a:p>
          <a:p>
            <a:pPr lvl="2"/>
            <a:r>
              <a:rPr lang="en-US" dirty="0" smtClean="0"/>
              <a:t>Why do you think this system is important?</a:t>
            </a:r>
          </a:p>
          <a:p>
            <a:pPr lvl="1"/>
            <a:r>
              <a:rPr lang="en-US" dirty="0" smtClean="0"/>
              <a:t>Although two others hypothesized similar claims, in 1892 Francis  Henry Galton published a book titled, Finger Prints, which contained the first statistical proof supporting the uniqueness of his method of personal identification.  His book went on to describe the basic principles that form the present system of identification by fingerprints.</a:t>
            </a:r>
          </a:p>
          <a:p>
            <a:pPr lvl="1"/>
            <a:r>
              <a:rPr lang="en-US" dirty="0" smtClean="0"/>
              <a:t>Ironically, the most popular forensic expert was fictional character Sherlock Holmes, who applied the newly developed principles of serology, fingerprints, firearms, identification, and interrogation long before their value was recognized and accepted by real investigators.</a:t>
            </a:r>
            <a:endParaRPr lang="en-US" dirty="0"/>
          </a:p>
        </p:txBody>
      </p:sp>
    </p:spTree>
    <p:extLst>
      <p:ext uri="{BB962C8B-B14F-4D97-AF65-F5344CB8AC3E}">
        <p14:creationId xmlns:p14="http://schemas.microsoft.com/office/powerpoint/2010/main" val="172828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Development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20</a:t>
            </a:r>
            <a:r>
              <a:rPr lang="en-US" baseline="30000" dirty="0" smtClean="0"/>
              <a:t>th</a:t>
            </a:r>
            <a:r>
              <a:rPr lang="en-US" dirty="0" smtClean="0"/>
              <a:t> Century Breakthroughs</a:t>
            </a:r>
          </a:p>
          <a:p>
            <a:pPr lvl="1"/>
            <a:r>
              <a:rPr lang="en-US" dirty="0" smtClean="0"/>
              <a:t>1901-Karl Landsteiner-blood typing</a:t>
            </a:r>
          </a:p>
          <a:p>
            <a:pPr lvl="1"/>
            <a:r>
              <a:rPr lang="en-US" dirty="0" smtClean="0"/>
              <a:t>1910-Edmond </a:t>
            </a:r>
            <a:r>
              <a:rPr lang="en-US" dirty="0" err="1" smtClean="0"/>
              <a:t>Locard-Locard’s</a:t>
            </a:r>
            <a:r>
              <a:rPr lang="en-US" dirty="0" smtClean="0"/>
              <a:t> Exchange Principle: When two  objects come into contact with each other, a cross-transfer of materials occurs.</a:t>
            </a:r>
          </a:p>
          <a:p>
            <a:pPr lvl="1"/>
            <a:r>
              <a:rPr lang="en-US" dirty="0" smtClean="0"/>
              <a:t>Walter C. </a:t>
            </a:r>
            <a:r>
              <a:rPr lang="en-US" dirty="0" err="1" smtClean="0"/>
              <a:t>McCrone</a:t>
            </a:r>
            <a:r>
              <a:rPr lang="en-US" dirty="0" smtClean="0"/>
              <a:t> used microscopy, often in conjunction with other analytical methodologies, to examine evidence in thousands of criminal and civil cases.</a:t>
            </a:r>
          </a:p>
          <a:p>
            <a:pPr lvl="1"/>
            <a:r>
              <a:rPr lang="en-US" dirty="0" smtClean="0"/>
              <a:t>Colonel Calvin Goddard refined the techniques of firearms examination by using the comparison microscope. Goddard’s work allowed investigators to determine whether a particular gun has fired a bullet by comparing the bullet with one that has been test-fired from the suspect’s weather. This has since become an </a:t>
            </a:r>
            <a:r>
              <a:rPr lang="en-US" dirty="0" err="1" smtClean="0"/>
              <a:t>indespensible</a:t>
            </a:r>
            <a:r>
              <a:rPr lang="en-US" dirty="0" smtClean="0"/>
              <a:t> tool.</a:t>
            </a:r>
          </a:p>
          <a:p>
            <a:pPr lvl="1"/>
            <a:r>
              <a:rPr lang="en-US" dirty="0" smtClean="0"/>
              <a:t>Sir Alec </a:t>
            </a:r>
            <a:r>
              <a:rPr lang="en-US" dirty="0" err="1" smtClean="0"/>
              <a:t>Jeffreys</a:t>
            </a:r>
            <a:r>
              <a:rPr lang="en-US" dirty="0" smtClean="0"/>
              <a:t> developed the first DNA profiling test in 1984, and two years later he applied it for the first time to solve a crime by identifying Colin Pitchfork as the murderer of two young girls.  This case also marked the first time DNA profiling established the innocence of a criminal suspect.</a:t>
            </a:r>
            <a:endParaRPr lang="en-US" dirty="0"/>
          </a:p>
        </p:txBody>
      </p:sp>
    </p:spTree>
    <p:extLst>
      <p:ext uri="{BB962C8B-B14F-4D97-AF65-F5344CB8AC3E}">
        <p14:creationId xmlns:p14="http://schemas.microsoft.com/office/powerpoint/2010/main" val="852559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Crime Labs		</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dirty="0" smtClean="0"/>
              <a:t>Scotland Yard</a:t>
            </a:r>
          </a:p>
          <a:p>
            <a:r>
              <a:rPr lang="en-US" dirty="0" smtClean="0"/>
              <a:t>In the United States</a:t>
            </a:r>
          </a:p>
          <a:p>
            <a:pPr lvl="1"/>
            <a:r>
              <a:rPr lang="en-US" dirty="0" smtClean="0"/>
              <a:t>Four major federal crime labs exist:</a:t>
            </a:r>
          </a:p>
          <a:p>
            <a:pPr lvl="2"/>
            <a:r>
              <a:rPr lang="en-US" dirty="0" smtClean="0"/>
              <a:t>The FBI (</a:t>
            </a:r>
            <a:r>
              <a:rPr lang="en-US" dirty="0" err="1" smtClean="0"/>
              <a:t>DoJ</a:t>
            </a:r>
            <a:r>
              <a:rPr lang="en-US" dirty="0" smtClean="0"/>
              <a:t>) is the </a:t>
            </a:r>
            <a:r>
              <a:rPr lang="en-US" dirty="0" err="1" smtClean="0"/>
              <a:t>largerst</a:t>
            </a:r>
            <a:r>
              <a:rPr lang="en-US" dirty="0" smtClean="0"/>
              <a:t> crime lab in the world.</a:t>
            </a:r>
          </a:p>
          <a:p>
            <a:pPr lvl="2"/>
            <a:r>
              <a:rPr lang="en-US" dirty="0" smtClean="0"/>
              <a:t>The DEA (</a:t>
            </a:r>
            <a:r>
              <a:rPr lang="en-US" dirty="0" err="1" smtClean="0"/>
              <a:t>DoJ</a:t>
            </a:r>
            <a:r>
              <a:rPr lang="en-US" dirty="0" smtClean="0"/>
              <a:t>)</a:t>
            </a:r>
          </a:p>
          <a:p>
            <a:pPr lvl="2"/>
            <a:r>
              <a:rPr lang="en-US" dirty="0" smtClean="0"/>
              <a:t>Laboratories of Bureau of Alcohol, Tobacco, Firearms, and Explosives (</a:t>
            </a:r>
            <a:r>
              <a:rPr lang="en-US" dirty="0" err="1" smtClean="0"/>
              <a:t>DoJ</a:t>
            </a:r>
            <a:r>
              <a:rPr lang="en-US" dirty="0" smtClean="0"/>
              <a:t>)</a:t>
            </a:r>
          </a:p>
          <a:p>
            <a:pPr lvl="2"/>
            <a:r>
              <a:rPr lang="en-US" dirty="0" smtClean="0"/>
              <a:t>The U.S. Postal Inspection Service</a:t>
            </a:r>
          </a:p>
          <a:p>
            <a:pPr lvl="1"/>
            <a:r>
              <a:rPr lang="en-US" dirty="0" smtClean="0"/>
              <a:t>Units:</a:t>
            </a:r>
          </a:p>
          <a:p>
            <a:pPr lvl="2"/>
            <a:r>
              <a:rPr lang="en-US" dirty="0" smtClean="0"/>
              <a:t>Physical Science and Biology Units</a:t>
            </a:r>
          </a:p>
          <a:p>
            <a:pPr lvl="2"/>
            <a:r>
              <a:rPr lang="en-US" dirty="0" smtClean="0"/>
              <a:t>Firearms and Toxicology Units</a:t>
            </a:r>
          </a:p>
          <a:p>
            <a:pPr lvl="2"/>
            <a:r>
              <a:rPr lang="en-US" dirty="0" smtClean="0"/>
              <a:t>Document examination and Photography Units</a:t>
            </a:r>
          </a:p>
          <a:p>
            <a:pPr lvl="2"/>
            <a:r>
              <a:rPr lang="en-US" dirty="0" smtClean="0"/>
              <a:t>Latent Fingerprints unit</a:t>
            </a:r>
          </a:p>
          <a:p>
            <a:pPr lvl="2"/>
            <a:r>
              <a:rPr lang="en-US" dirty="0" smtClean="0"/>
              <a:t>Polygraph and Voice print analysis Units</a:t>
            </a:r>
          </a:p>
          <a:p>
            <a:pPr lvl="2"/>
            <a:r>
              <a:rPr lang="en-US" dirty="0" smtClean="0"/>
              <a:t>CSI</a:t>
            </a:r>
          </a:p>
          <a:p>
            <a:pPr lvl="2"/>
            <a:endParaRPr lang="en-US" dirty="0"/>
          </a:p>
        </p:txBody>
      </p:sp>
    </p:spTree>
    <p:extLst>
      <p:ext uri="{BB962C8B-B14F-4D97-AF65-F5344CB8AC3E}">
        <p14:creationId xmlns:p14="http://schemas.microsoft.com/office/powerpoint/2010/main" val="208708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998</TotalTime>
  <Words>629</Words>
  <Application>Microsoft Office PowerPoint</Application>
  <PresentationFormat>On-screen Show (4:3)</PresentationFormat>
  <Paragraphs>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Thatch</vt:lpstr>
      <vt:lpstr>Introduction to Forensic Science</vt:lpstr>
      <vt:lpstr>Definition and Scope</vt:lpstr>
      <vt:lpstr>History and Development</vt:lpstr>
      <vt:lpstr>History and Development </vt:lpstr>
      <vt:lpstr>History and Development</vt:lpstr>
      <vt:lpstr>Crime Labs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Forensic Science</dc:title>
  <dc:creator>rheaton</dc:creator>
  <cp:lastModifiedBy>rheaton</cp:lastModifiedBy>
  <cp:revision>16</cp:revision>
  <dcterms:created xsi:type="dcterms:W3CDTF">2018-08-07T14:50:23Z</dcterms:created>
  <dcterms:modified xsi:type="dcterms:W3CDTF">2018-08-09T23:10:53Z</dcterms:modified>
</cp:coreProperties>
</file>