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074ED5-EE49-4F38-BDD1-1BD3F730BB0C}"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74ED5-EE49-4F38-BDD1-1BD3F730BB0C}"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74ED5-EE49-4F38-BDD1-1BD3F730BB0C}"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074ED5-EE49-4F38-BDD1-1BD3F730BB0C}"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A074ED5-EE49-4F38-BDD1-1BD3F730BB0C}" type="datetimeFigureOut">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074ED5-EE49-4F38-BDD1-1BD3F730BB0C}"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CEEC7-D175-44FE-B259-A9A59528418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074ED5-EE49-4F38-BDD1-1BD3F730BB0C}" type="datetimeFigureOut">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74ED5-EE49-4F38-BDD1-1BD3F730BB0C}" type="datetimeFigureOut">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74ED5-EE49-4F38-BDD1-1BD3F730BB0C}" type="datetimeFigureOut">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A074ED5-EE49-4F38-BDD1-1BD3F730BB0C}" type="datetimeFigureOut">
              <a:rPr lang="en-US" smtClean="0"/>
              <a:t>9/6/2018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52CEEC7-D175-44FE-B259-A9A5952841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74ED5-EE49-4F38-BDD1-1BD3F730BB0C}" type="datetimeFigureOut">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CEEC7-D175-44FE-B259-A9A5952841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A074ED5-EE49-4F38-BDD1-1BD3F730BB0C}" type="datetimeFigureOut">
              <a:rPr lang="en-US" smtClean="0"/>
              <a:t>9/6/2018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52CEEC7-D175-44FE-B259-A9A5952841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Detecting fingerprints</a:t>
            </a:r>
            <a:endParaRPr lang="en-US" dirty="0"/>
          </a:p>
        </p:txBody>
      </p:sp>
      <p:sp>
        <p:nvSpPr>
          <p:cNvPr id="3" name="Subtitle 2"/>
          <p:cNvSpPr>
            <a:spLocks noGrp="1"/>
          </p:cNvSpPr>
          <p:nvPr>
            <p:ph type="subTitle" idx="1"/>
          </p:nvPr>
        </p:nvSpPr>
        <p:spPr/>
        <p:txBody>
          <a:bodyPr/>
          <a:lstStyle/>
          <a:p>
            <a:r>
              <a:rPr lang="en-US" dirty="0" smtClean="0"/>
              <a:t>Visible, plastic, and latent</a:t>
            </a:r>
            <a:endParaRPr lang="en-US" dirty="0"/>
          </a:p>
        </p:txBody>
      </p:sp>
    </p:spTree>
    <p:extLst>
      <p:ext uri="{BB962C8B-B14F-4D97-AF65-F5344CB8AC3E}">
        <p14:creationId xmlns:p14="http://schemas.microsoft.com/office/powerpoint/2010/main" val="211022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Fingerprints	</a:t>
            </a:r>
            <a:endParaRPr lang="en-US" dirty="0"/>
          </a:p>
        </p:txBody>
      </p:sp>
      <p:sp>
        <p:nvSpPr>
          <p:cNvPr id="3" name="Content Placeholder 2"/>
          <p:cNvSpPr>
            <a:spLocks noGrp="1"/>
          </p:cNvSpPr>
          <p:nvPr>
            <p:ph idx="1"/>
          </p:nvPr>
        </p:nvSpPr>
        <p:spPr/>
        <p:txBody>
          <a:bodyPr>
            <a:normAutofit/>
          </a:bodyPr>
          <a:lstStyle/>
          <a:p>
            <a:r>
              <a:rPr lang="en-US" sz="1800" b="0" dirty="0" smtClean="0"/>
              <a:t>Visible prints are made by finger touching a surface after the ridges have been in contact with colored material such as blood, paint, grease, or ink.</a:t>
            </a:r>
          </a:p>
          <a:p>
            <a:r>
              <a:rPr lang="en-US" sz="1800" b="0" dirty="0" smtClean="0"/>
              <a:t>Plastic prints are ridge impressions left on a soft material such as putty, wax, soap, or dust.</a:t>
            </a:r>
          </a:p>
          <a:p>
            <a:r>
              <a:rPr lang="en-US" sz="1800" b="0" dirty="0" smtClean="0"/>
              <a:t>Latent  or invisible prints are impressions caused by the transfer of body perspiration or oils present on finger ridges to the surface of an object.</a:t>
            </a:r>
          </a:p>
          <a:p>
            <a:endParaRPr lang="en-US" sz="1800" b="0" dirty="0" smtClean="0"/>
          </a:p>
          <a:p>
            <a:r>
              <a:rPr lang="en-US" sz="1800" b="0" dirty="0" smtClean="0"/>
              <a:t>Have you ever thought of where you’ve left your fingerprints?  From what surfaces can you get fingerprints?</a:t>
            </a:r>
            <a:endParaRPr lang="en-US" sz="1800" b="0" dirty="0"/>
          </a:p>
        </p:txBody>
      </p:sp>
    </p:spTree>
    <p:extLst>
      <p:ext uri="{BB962C8B-B14F-4D97-AF65-F5344CB8AC3E}">
        <p14:creationId xmlns:p14="http://schemas.microsoft.com/office/powerpoint/2010/main" val="79005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fingerprints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Locating visible or plastic prints at the crime scene normally presents little problem to the investigator, because these prints are usually distinct to the visible eye.</a:t>
            </a:r>
          </a:p>
          <a:p>
            <a:pPr>
              <a:buFont typeface="Arial" panose="020B0604020202020204" pitchFamily="34" charset="0"/>
              <a:buChar char="•"/>
            </a:pPr>
            <a:r>
              <a:rPr lang="en-US" dirty="0" smtClean="0"/>
              <a:t>Locating latent or invisible prints is much more difficult and requires the use of techniques to make the print visible.</a:t>
            </a:r>
          </a:p>
          <a:p>
            <a:pPr>
              <a:buFont typeface="Arial" panose="020B0604020202020204" pitchFamily="34" charset="0"/>
              <a:buChar char="•"/>
            </a:pPr>
            <a:r>
              <a:rPr lang="en-US" dirty="0" smtClean="0"/>
              <a:t>How an investigator chooses from the several methods for visualizing a latent print depends on the type of surface being examined.</a:t>
            </a:r>
          </a:p>
          <a:p>
            <a:pPr lvl="1">
              <a:buFont typeface="Arial" panose="020B0604020202020204" pitchFamily="34" charset="0"/>
              <a:buChar char="•"/>
            </a:pPr>
            <a:r>
              <a:rPr lang="en-US" dirty="0" smtClean="0"/>
              <a:t>Hard and nonabsorbent surfaces (such as glass, mirror, tile, and painted wood) can be identified by application of a powder or treatment with Super Glue.</a:t>
            </a:r>
          </a:p>
          <a:p>
            <a:pPr lvl="1">
              <a:buFont typeface="Arial" panose="020B0604020202020204" pitchFamily="34" charset="0"/>
              <a:buChar char="•"/>
            </a:pPr>
            <a:r>
              <a:rPr lang="en-US" dirty="0" smtClean="0"/>
              <a:t>Prints from surfaces that are soft or porous (paper, cardboard, and cloth) require treatment with one or more chemicals.</a:t>
            </a:r>
            <a:r>
              <a:rPr lang="en-US" dirty="0"/>
              <a:t>	</a:t>
            </a:r>
          </a:p>
        </p:txBody>
      </p:sp>
    </p:spTree>
    <p:extLst>
      <p:ext uri="{BB962C8B-B14F-4D97-AF65-F5344CB8AC3E}">
        <p14:creationId xmlns:p14="http://schemas.microsoft.com/office/powerpoint/2010/main" val="2183911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fingerprints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Sometimes the location of the fingerprints is the most difficult aspect of fingerprint examination</a:t>
            </a:r>
            <a:r>
              <a:rPr lang="en-US" dirty="0" smtClean="0"/>
              <a:t>.</a:t>
            </a:r>
          </a:p>
          <a:p>
            <a:pPr>
              <a:buFont typeface="Arial" panose="020B0604020202020204" pitchFamily="34" charset="0"/>
              <a:buChar char="•"/>
            </a:pPr>
            <a:r>
              <a:rPr lang="en-US" dirty="0" smtClean="0"/>
              <a:t>The development of the Reflected Ultraviolet Imaging System (RUVIS) allows investigators to detect latent fingerprints on most nonabsorbent surfaces without the aid of chemical or powder treatments.</a:t>
            </a:r>
          </a:p>
          <a:p>
            <a:pPr lvl="1">
              <a:buFont typeface="Arial" panose="020B0604020202020204" pitchFamily="34" charset="0"/>
              <a:buChar char="•"/>
            </a:pPr>
            <a:r>
              <a:rPr lang="en-US" dirty="0" smtClean="0"/>
              <a:t>RUVIS detects the print in its natural state by aiming UV light at the surface suspected of containing prints.  When the UV light strikes the fingerprint, the light is reflected back to the viewer, by differentiating the print from its background surface.</a:t>
            </a:r>
          </a:p>
          <a:p>
            <a:pPr lvl="1">
              <a:buFont typeface="Arial" panose="020B0604020202020204" pitchFamily="34" charset="0"/>
              <a:buChar char="•"/>
            </a:pPr>
            <a:r>
              <a:rPr lang="en-US" dirty="0" smtClean="0"/>
              <a:t>The transmitted UV light is then converted back into visible light by an image intensifier, to then be developed by the crime-scene investigator.</a:t>
            </a:r>
            <a:endParaRPr lang="en-US" dirty="0"/>
          </a:p>
        </p:txBody>
      </p:sp>
    </p:spTree>
    <p:extLst>
      <p:ext uri="{BB962C8B-B14F-4D97-AF65-F5344CB8AC3E}">
        <p14:creationId xmlns:p14="http://schemas.microsoft.com/office/powerpoint/2010/main" val="618523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latent prints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Fingerprint Powders-commercially available in a variety of compositions and colors.  When applied lightly to a nonabsorbent surface with a camel’s-hair or fiberglass brush, readily adhere to perspiration residues and/or deposits of body oils left on the surface.</a:t>
            </a:r>
          </a:p>
          <a:p>
            <a:pPr>
              <a:buFont typeface="Arial" panose="020B0604020202020204" pitchFamily="34" charset="0"/>
              <a:buChar char="•"/>
            </a:pPr>
            <a:r>
              <a:rPr lang="en-US" dirty="0" smtClean="0"/>
              <a:t>Black powder composed basically of black carbon or charcoal, is applied to white or light-colored surfaces.</a:t>
            </a:r>
          </a:p>
          <a:p>
            <a:pPr>
              <a:buFont typeface="Arial" panose="020B0604020202020204" pitchFamily="34" charset="0"/>
              <a:buChar char="•"/>
            </a:pPr>
            <a:r>
              <a:rPr lang="en-US" dirty="0" smtClean="0"/>
              <a:t>Magnetic-sensitive powder can be spread over a surface with a magnet in the form of a Magna Brush, which doesn’t have any bristles to come in contact with the surface, so there is less chance that the print will be destroyed or damaged.</a:t>
            </a:r>
          </a:p>
          <a:p>
            <a:pPr lvl="2">
              <a:buFont typeface="Arial" panose="020B0604020202020204" pitchFamily="34" charset="0"/>
              <a:buChar char="•"/>
            </a:pPr>
            <a:r>
              <a:rPr lang="en-US" dirty="0" smtClean="0"/>
              <a:t>Particularly useful on finished leather and rough plastics, on which the minute texture of the surface tends to hold particles of ordinary powder.</a:t>
            </a:r>
          </a:p>
          <a:p>
            <a:pPr marL="237744" lvl="2" indent="0">
              <a:buNone/>
            </a:pPr>
            <a:endParaRPr lang="en-US" dirty="0"/>
          </a:p>
        </p:txBody>
      </p:sp>
    </p:spTree>
    <p:extLst>
      <p:ext uri="{BB962C8B-B14F-4D97-AF65-F5344CB8AC3E}">
        <p14:creationId xmlns:p14="http://schemas.microsoft.com/office/powerpoint/2010/main" val="48419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latent prints		</a:t>
            </a:r>
            <a:endParaRPr lang="en-US" dirty="0"/>
          </a:p>
        </p:txBody>
      </p:sp>
      <p:sp>
        <p:nvSpPr>
          <p:cNvPr id="3" name="Content Placeholder 2"/>
          <p:cNvSpPr>
            <a:spLocks noGrp="1"/>
          </p:cNvSpPr>
          <p:nvPr>
            <p:ph idx="1"/>
          </p:nvPr>
        </p:nvSpPr>
        <p:spPr>
          <a:xfrm>
            <a:off x="822960" y="1100628"/>
            <a:ext cx="7520940" cy="3852372"/>
          </a:xfrm>
        </p:spPr>
        <p:txBody>
          <a:bodyPr>
            <a:normAutofit lnSpcReduction="10000"/>
          </a:bodyPr>
          <a:lstStyle/>
          <a:p>
            <a:r>
              <a:rPr lang="en-US" dirty="0" smtClean="0"/>
              <a:t>Iodine Fuming</a:t>
            </a:r>
          </a:p>
          <a:p>
            <a:pPr>
              <a:buFont typeface="Arial" panose="020B0604020202020204" pitchFamily="34" charset="0"/>
              <a:buChar char="•"/>
            </a:pPr>
            <a:r>
              <a:rPr lang="en-US" dirty="0" smtClean="0"/>
              <a:t>Iodine is a solid crystal that, when heated, is transformed into a vapor without passing through a liquid phase (this transition is called sublimation).</a:t>
            </a:r>
          </a:p>
          <a:p>
            <a:pPr>
              <a:buFont typeface="Arial" panose="020B0604020202020204" pitchFamily="34" charset="0"/>
              <a:buChar char="•"/>
            </a:pPr>
            <a:r>
              <a:rPr lang="en-US" dirty="0" smtClean="0"/>
              <a:t>Most often, the suspect material is placed in an enclosed cabinet along with iodine crystals.  As the crystals are heated, the resultant vapors fill the chamber and combine with the “make up” of the latent print.</a:t>
            </a:r>
          </a:p>
          <a:p>
            <a:pPr marL="0" indent="0"/>
            <a:r>
              <a:rPr lang="en-US" dirty="0" err="1" smtClean="0"/>
              <a:t>Ninhydrin</a:t>
            </a:r>
            <a:endParaRPr lang="en-US" dirty="0" smtClean="0"/>
          </a:p>
          <a:p>
            <a:pPr marL="285750" indent="-285750">
              <a:buFont typeface="Arial" panose="020B0604020202020204" pitchFamily="34" charset="0"/>
              <a:buChar char="•"/>
            </a:pPr>
            <a:r>
              <a:rPr lang="en-US" dirty="0" smtClean="0"/>
              <a:t>The development of latent prints with </a:t>
            </a:r>
            <a:r>
              <a:rPr lang="en-US" dirty="0" err="1" smtClean="0"/>
              <a:t>ninhydrin</a:t>
            </a:r>
            <a:r>
              <a:rPr lang="en-US" dirty="0" smtClean="0"/>
              <a:t> depends on its chemical reaction to form a purple-blue color with amino acids present in trace amount of perspiration.</a:t>
            </a:r>
          </a:p>
          <a:p>
            <a:pPr marL="285750" indent="-285750">
              <a:buFont typeface="Arial" panose="020B0604020202020204" pitchFamily="34" charset="0"/>
              <a:buChar char="•"/>
            </a:pPr>
            <a:r>
              <a:rPr lang="en-US" dirty="0" err="1" smtClean="0"/>
              <a:t>Ninhydrin</a:t>
            </a:r>
            <a:r>
              <a:rPr lang="en-US" dirty="0" smtClean="0"/>
              <a:t> (</a:t>
            </a:r>
            <a:r>
              <a:rPr lang="en-US" dirty="0" err="1" smtClean="0"/>
              <a:t>triketohydrindene</a:t>
            </a:r>
            <a:r>
              <a:rPr lang="en-US" dirty="0" smtClean="0"/>
              <a:t> hydrate) is commonly sprayed onto the porous surface from an aerosol can.</a:t>
            </a:r>
          </a:p>
          <a:p>
            <a:pPr marL="285750" indent="-285750">
              <a:buFont typeface="Arial" panose="020B0604020202020204" pitchFamily="34" charset="0"/>
              <a:buChar char="•"/>
            </a:pPr>
            <a:r>
              <a:rPr lang="en-US" dirty="0" smtClean="0"/>
              <a:t>The </a:t>
            </a:r>
            <a:r>
              <a:rPr lang="en-US" dirty="0" err="1" smtClean="0"/>
              <a:t>ninhydrin</a:t>
            </a:r>
            <a:r>
              <a:rPr lang="en-US" dirty="0" smtClean="0"/>
              <a:t> is mixed with acetone or ethyl alcohol.</a:t>
            </a:r>
            <a:endParaRPr lang="en-US" dirty="0"/>
          </a:p>
        </p:txBody>
      </p:sp>
    </p:spTree>
    <p:extLst>
      <p:ext uri="{BB962C8B-B14F-4D97-AF65-F5344CB8AC3E}">
        <p14:creationId xmlns:p14="http://schemas.microsoft.com/office/powerpoint/2010/main" val="16551123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837</TotalTime>
  <Words>615</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Methods of Detecting fingerprints</vt:lpstr>
      <vt:lpstr>Fingerprints </vt:lpstr>
      <vt:lpstr>Locating fingerprints</vt:lpstr>
      <vt:lpstr>Locating fingerprints </vt:lpstr>
      <vt:lpstr>Developing latent prints</vt:lpstr>
      <vt:lpstr>Developing latent prints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Detecting fingerprints</dc:title>
  <dc:creator>rheaton</dc:creator>
  <cp:lastModifiedBy>rheaton</cp:lastModifiedBy>
  <cp:revision>14</cp:revision>
  <dcterms:created xsi:type="dcterms:W3CDTF">2018-09-05T14:47:11Z</dcterms:created>
  <dcterms:modified xsi:type="dcterms:W3CDTF">2018-09-06T18:15:47Z</dcterms:modified>
</cp:coreProperties>
</file>