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96E14BF-4431-4B5E-898F-2894BA86D334}" type="datetimeFigureOut">
              <a:rPr lang="en-US" smtClean="0"/>
              <a:t>12/4/2018</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9FAE473-05FC-4016-AD78-E5835951AFE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6E14BF-4431-4B5E-898F-2894BA86D334}"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AE473-05FC-4016-AD78-E5835951AFE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6E14BF-4431-4B5E-898F-2894BA86D334}"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AE473-05FC-4016-AD78-E5835951AFE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E96E14BF-4431-4B5E-898F-2894BA86D334}" type="datetimeFigureOut">
              <a:rPr lang="en-US" smtClean="0"/>
              <a:t>12/4/2018</a:t>
            </a:fld>
            <a:endParaRPr lang="en-US"/>
          </a:p>
        </p:txBody>
      </p:sp>
      <p:sp>
        <p:nvSpPr>
          <p:cNvPr id="9" name="Slide Number Placeholder 8"/>
          <p:cNvSpPr>
            <a:spLocks noGrp="1"/>
          </p:cNvSpPr>
          <p:nvPr>
            <p:ph type="sldNum" sz="quarter" idx="15"/>
          </p:nvPr>
        </p:nvSpPr>
        <p:spPr/>
        <p:txBody>
          <a:bodyPr rtlCol="0"/>
          <a:lstStyle/>
          <a:p>
            <a:fld id="{39FAE473-05FC-4016-AD78-E5835951AFE4}"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96E14BF-4431-4B5E-898F-2894BA86D334}" type="datetimeFigureOut">
              <a:rPr lang="en-US" smtClean="0"/>
              <a:t>12/4/2018</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39FAE473-05FC-4016-AD78-E5835951AFE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96E14BF-4431-4B5E-898F-2894BA86D334}"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AE473-05FC-4016-AD78-E5835951AFE4}"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96E14BF-4431-4B5E-898F-2894BA86D334}" type="datetimeFigureOut">
              <a:rPr lang="en-US" smtClean="0"/>
              <a:t>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FAE473-05FC-4016-AD78-E5835951AFE4}"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E96E14BF-4431-4B5E-898F-2894BA86D334}" type="datetimeFigureOut">
              <a:rPr lang="en-US" smtClean="0"/>
              <a:t>12/4/2018</a:t>
            </a:fld>
            <a:endParaRPr lang="en-US"/>
          </a:p>
        </p:txBody>
      </p:sp>
      <p:sp>
        <p:nvSpPr>
          <p:cNvPr id="7" name="Slide Number Placeholder 6"/>
          <p:cNvSpPr>
            <a:spLocks noGrp="1"/>
          </p:cNvSpPr>
          <p:nvPr>
            <p:ph type="sldNum" sz="quarter" idx="11"/>
          </p:nvPr>
        </p:nvSpPr>
        <p:spPr/>
        <p:txBody>
          <a:bodyPr rtlCol="0"/>
          <a:lstStyle/>
          <a:p>
            <a:fld id="{39FAE473-05FC-4016-AD78-E5835951AFE4}"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E14BF-4431-4B5E-898F-2894BA86D334}" type="datetimeFigureOut">
              <a:rPr lang="en-US" smtClean="0"/>
              <a:t>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FAE473-05FC-4016-AD78-E5835951AF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96E14BF-4431-4B5E-898F-2894BA86D334}" type="datetimeFigureOut">
              <a:rPr lang="en-US" smtClean="0"/>
              <a:t>12/4/2018</a:t>
            </a:fld>
            <a:endParaRPr lang="en-US"/>
          </a:p>
        </p:txBody>
      </p:sp>
      <p:sp>
        <p:nvSpPr>
          <p:cNvPr id="22" name="Slide Number Placeholder 21"/>
          <p:cNvSpPr>
            <a:spLocks noGrp="1"/>
          </p:cNvSpPr>
          <p:nvPr>
            <p:ph type="sldNum" sz="quarter" idx="15"/>
          </p:nvPr>
        </p:nvSpPr>
        <p:spPr/>
        <p:txBody>
          <a:bodyPr rtlCol="0"/>
          <a:lstStyle/>
          <a:p>
            <a:fld id="{39FAE473-05FC-4016-AD78-E5835951AFE4}"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E96E14BF-4431-4B5E-898F-2894BA86D334}" type="datetimeFigureOut">
              <a:rPr lang="en-US" smtClean="0"/>
              <a:t>12/4/2018</a:t>
            </a:fld>
            <a:endParaRPr lang="en-US"/>
          </a:p>
        </p:txBody>
      </p:sp>
      <p:sp>
        <p:nvSpPr>
          <p:cNvPr id="18" name="Slide Number Placeholder 17"/>
          <p:cNvSpPr>
            <a:spLocks noGrp="1"/>
          </p:cNvSpPr>
          <p:nvPr>
            <p:ph type="sldNum" sz="quarter" idx="11"/>
          </p:nvPr>
        </p:nvSpPr>
        <p:spPr/>
        <p:txBody>
          <a:bodyPr rtlCol="0"/>
          <a:lstStyle/>
          <a:p>
            <a:fld id="{39FAE473-05FC-4016-AD78-E5835951AFE4}"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96E14BF-4431-4B5E-898F-2894BA86D334}" type="datetimeFigureOut">
              <a:rPr lang="en-US" smtClean="0"/>
              <a:t>12/4/2018</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9FAE473-05FC-4016-AD78-E5835951AFE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gmto.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Richard F. </a:t>
            </a:r>
            <a:r>
              <a:rPr lang="en-US" dirty="0" err="1" smtClean="0"/>
              <a:t>Caris</a:t>
            </a:r>
            <a:r>
              <a:rPr lang="en-US" dirty="0" smtClean="0"/>
              <a:t> Mirror Lab</a:t>
            </a:r>
            <a:endParaRPr lang="en-US" dirty="0"/>
          </a:p>
        </p:txBody>
      </p:sp>
      <p:sp>
        <p:nvSpPr>
          <p:cNvPr id="3" name="Subtitle 2"/>
          <p:cNvSpPr>
            <a:spLocks noGrp="1"/>
          </p:cNvSpPr>
          <p:nvPr>
            <p:ph type="subTitle" idx="1"/>
          </p:nvPr>
        </p:nvSpPr>
        <p:spPr/>
        <p:txBody>
          <a:bodyPr/>
          <a:lstStyle/>
          <a:p>
            <a:r>
              <a:rPr lang="en-US" dirty="0" smtClean="0"/>
              <a:t>At the University of Arizona</a:t>
            </a:r>
            <a:endParaRPr lang="en-US" dirty="0"/>
          </a:p>
        </p:txBody>
      </p:sp>
    </p:spTree>
    <p:extLst>
      <p:ext uri="{BB962C8B-B14F-4D97-AF65-F5344CB8AC3E}">
        <p14:creationId xmlns:p14="http://schemas.microsoft.com/office/powerpoint/2010/main" val="141019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From the Beginning</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 Richard F. </a:t>
            </a:r>
            <a:r>
              <a:rPr lang="en-US" dirty="0" err="1" smtClean="0"/>
              <a:t>Caris</a:t>
            </a:r>
            <a:r>
              <a:rPr lang="en-US" dirty="0" smtClean="0"/>
              <a:t> Mirror Lab is a world leader in creating giant mirrors for telescopes around the world.</a:t>
            </a:r>
          </a:p>
          <a:p>
            <a:r>
              <a:rPr lang="en-US" dirty="0" smtClean="0"/>
              <a:t>The rather than making conventional solid-glass mirrors, the Mirror Lab developed a honeycomb structure on the inside, upholding the borosilicate glass used for the paraboloid structure.  Honeycomb mirrors offer the advantages of their solid counterparts –rigidity and stability, but they can be significantly larger and dramatically lighter.</a:t>
            </a:r>
          </a:p>
          <a:p>
            <a:r>
              <a:rPr lang="en-US" dirty="0" smtClean="0"/>
              <a:t>In 1980, Dr. Roger Angel, the lab’s founder and scientific director, tried an experiment testing the </a:t>
            </a:r>
            <a:r>
              <a:rPr lang="en-US" dirty="0" err="1" smtClean="0"/>
              <a:t>suitablitiy</a:t>
            </a:r>
            <a:r>
              <a:rPr lang="en-US" dirty="0" smtClean="0"/>
              <a:t> of borosilicate glass (the kind used for making ovenware) for making honeycomb structures.</a:t>
            </a:r>
            <a:endParaRPr lang="en-US" dirty="0"/>
          </a:p>
        </p:txBody>
      </p:sp>
    </p:spTree>
    <p:extLst>
      <p:ext uri="{BB962C8B-B14F-4D97-AF65-F5344CB8AC3E}">
        <p14:creationId xmlns:p14="http://schemas.microsoft.com/office/powerpoint/2010/main" val="2998677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a:bodyPr>
          <a:lstStyle/>
          <a:p>
            <a:r>
              <a:rPr lang="en-US" dirty="0" smtClean="0"/>
              <a:t>To make these honeycomb structures, he tested the idea by fusing together two custard cups in an improvised kiln.  He succeeded.</a:t>
            </a:r>
          </a:p>
          <a:p>
            <a:r>
              <a:rPr lang="en-US" dirty="0" smtClean="0"/>
              <a:t>He continued with this experiment, using bigger kilns and small furnaces, and eventually spin casting mirrors 1.8 meters in diameter.</a:t>
            </a:r>
          </a:p>
          <a:p>
            <a:r>
              <a:rPr lang="en-US" dirty="0" smtClean="0"/>
              <a:t>By 1985, and with the help of grants from the US Airforce, the National Science Foundation and the University of Arizona, the lab began increasing the size of their mirror to 3.5 meters.</a:t>
            </a:r>
          </a:p>
          <a:p>
            <a:r>
              <a:rPr lang="en-US" dirty="0" smtClean="0"/>
              <a:t>By 1992, they cast the largest mirror at 6.5 meters; then in 1997, the molds casted the largest mirror at 8.4 meters (essentially the size of this room.</a:t>
            </a:r>
            <a:endParaRPr lang="en-US" dirty="0"/>
          </a:p>
        </p:txBody>
      </p:sp>
      <p:sp>
        <p:nvSpPr>
          <p:cNvPr id="4" name="Title 1"/>
          <p:cNvSpPr>
            <a:spLocks noGrp="1"/>
          </p:cNvSpPr>
          <p:nvPr>
            <p:ph type="title"/>
          </p:nvPr>
        </p:nvSpPr>
        <p:spPr/>
        <p:txBody>
          <a:bodyPr/>
          <a:lstStyle/>
          <a:p>
            <a:r>
              <a:rPr lang="en-US" dirty="0" smtClean="0"/>
              <a:t>Overview: From the Beginning</a:t>
            </a:r>
            <a:endParaRPr lang="en-US" dirty="0"/>
          </a:p>
        </p:txBody>
      </p:sp>
    </p:spTree>
    <p:extLst>
      <p:ext uri="{BB962C8B-B14F-4D97-AF65-F5344CB8AC3E}">
        <p14:creationId xmlns:p14="http://schemas.microsoft.com/office/powerpoint/2010/main" val="1820933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Giant Magellan Telescope (GMT)</a:t>
            </a:r>
            <a:endParaRPr lang="en-US" dirty="0"/>
          </a:p>
        </p:txBody>
      </p:sp>
      <p:sp>
        <p:nvSpPr>
          <p:cNvPr id="3" name="Content Placeholder 2"/>
          <p:cNvSpPr>
            <a:spLocks noGrp="1"/>
          </p:cNvSpPr>
          <p:nvPr>
            <p:ph sz="quarter" idx="1"/>
          </p:nvPr>
        </p:nvSpPr>
        <p:spPr/>
        <p:txBody>
          <a:bodyPr/>
          <a:lstStyle/>
          <a:p>
            <a:r>
              <a:rPr lang="en-US" dirty="0">
                <a:hlinkClick r:id="rId2"/>
              </a:rPr>
              <a:t>https://www.gmto.org</a:t>
            </a:r>
            <a:r>
              <a:rPr lang="en-US" dirty="0" smtClean="0">
                <a:hlinkClick r:id="rId2"/>
              </a:rPr>
              <a:t>/</a:t>
            </a:r>
            <a:endParaRPr lang="en-US" dirty="0" smtClean="0"/>
          </a:p>
          <a:p>
            <a:r>
              <a:rPr lang="en-US" dirty="0" smtClean="0"/>
              <a:t>The GMT will be one of the next class of super giant earth-based telescopes that promises to revolutionize our view and understanding of the universe.  It will be located in Chile.</a:t>
            </a:r>
          </a:p>
          <a:p>
            <a:r>
              <a:rPr lang="en-US" dirty="0" smtClean="0"/>
              <a:t>The GMT will have 7 mirrors, 6 off axis and 1 central, forming a single optical surface with collecting area of 24.5 meters, or 80 feet in diameter.</a:t>
            </a:r>
          </a:p>
          <a:p>
            <a:r>
              <a:rPr lang="en-US" dirty="0" smtClean="0"/>
              <a:t>The GMT will have resolving power 10 times greater than the Hubble Space Telescope.</a:t>
            </a:r>
            <a:endParaRPr lang="en-US" dirty="0"/>
          </a:p>
        </p:txBody>
      </p:sp>
    </p:spTree>
    <p:extLst>
      <p:ext uri="{BB962C8B-B14F-4D97-AF65-F5344CB8AC3E}">
        <p14:creationId xmlns:p14="http://schemas.microsoft.com/office/powerpoint/2010/main" val="695738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a:t>
            </a:r>
            <a:endParaRPr lang="en-US" dirty="0"/>
          </a:p>
        </p:txBody>
      </p:sp>
      <p:sp>
        <p:nvSpPr>
          <p:cNvPr id="3" name="Content Placeholder 2"/>
          <p:cNvSpPr>
            <a:spLocks noGrp="1"/>
          </p:cNvSpPr>
          <p:nvPr>
            <p:ph sz="quarter" idx="1"/>
          </p:nvPr>
        </p:nvSpPr>
        <p:spPr/>
        <p:txBody>
          <a:bodyPr/>
          <a:lstStyle/>
          <a:p>
            <a:r>
              <a:rPr lang="en-US" dirty="0" smtClean="0"/>
              <a:t>Step 1: Casting</a:t>
            </a:r>
          </a:p>
          <a:p>
            <a:r>
              <a:rPr lang="en-US" dirty="0" smtClean="0"/>
              <a:t>As scene in the photo below, the honeycomb structures are cast into their designated areas.</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971800"/>
            <a:ext cx="6172200" cy="3603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2034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467600" cy="914400"/>
          </a:xfrm>
        </p:spPr>
        <p:txBody>
          <a:bodyPr/>
          <a:lstStyle/>
          <a:p>
            <a:r>
              <a:rPr lang="en-US" dirty="0" smtClean="0"/>
              <a:t>The Process	</a:t>
            </a:r>
            <a:endParaRPr lang="en-US" dirty="0"/>
          </a:p>
        </p:txBody>
      </p:sp>
      <p:sp>
        <p:nvSpPr>
          <p:cNvPr id="3" name="Content Placeholder 2"/>
          <p:cNvSpPr>
            <a:spLocks noGrp="1"/>
          </p:cNvSpPr>
          <p:nvPr>
            <p:ph sz="quarter" idx="1"/>
          </p:nvPr>
        </p:nvSpPr>
        <p:spPr>
          <a:xfrm>
            <a:off x="457200" y="1309994"/>
            <a:ext cx="7467600" cy="4873752"/>
          </a:xfrm>
        </p:spPr>
        <p:txBody>
          <a:bodyPr/>
          <a:lstStyle/>
          <a:p>
            <a:r>
              <a:rPr lang="en-US" dirty="0" smtClean="0"/>
              <a:t>Step 2: Grinding</a:t>
            </a:r>
          </a:p>
          <a:p>
            <a:r>
              <a:rPr lang="en-US" dirty="0" smtClean="0"/>
              <a:t>Special glass from Japan, </a:t>
            </a:r>
            <a:r>
              <a:rPr lang="en-US" dirty="0" err="1" smtClean="0"/>
              <a:t>Ohara</a:t>
            </a:r>
            <a:r>
              <a:rPr lang="en-US" dirty="0" smtClean="0"/>
              <a:t> E6-type borosilicate, is broken and ground over the honeycomb cast.</a:t>
            </a:r>
          </a:p>
          <a:p>
            <a:r>
              <a:rPr lang="en-US" dirty="0" smtClean="0"/>
              <a:t>It is then melted, molded and spun cast into the shape of a paraboloid in a custom designed rotating oven.</a:t>
            </a:r>
            <a:endParaRPr lang="en-US" dirty="0"/>
          </a:p>
        </p:txBody>
      </p:sp>
      <p:pic>
        <p:nvPicPr>
          <p:cNvPr id="1026" name="Picture 2" descr="https://lh3.googleusercontent.com/p/AF1QipMA4CFqnC_guVh5iZRsCTsiQr5Lp-4WdAI2iw-Y=s512-p-qv=pqdqf2f452rq7sp6e9soq9h1da76inlen,m=78f079f1d819256228b65d6392b8a226,x=,t=25-iv6222?key=bGhHUjV4VnpEcWltVXRxZDJWbTV2V2p4QThrYXl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4114801"/>
            <a:ext cx="2057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p/AF1QipNixHJbE2jyXuqPHPYixSHpMqy9Gc3ytkmUSbTC=s512-p-qv=pqdqf2f452rq7sp6e9soq9h1da76inlen,m=78f079f1d819256228b65d6392b8a226,x=,t=25-iv6222?key=bGhHUjV4VnpEcWltVXRxZDJWbTV2V2p4QThrYXl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114801"/>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3.googleusercontent.com/p/AF1QipOPot1wD2KKk6ZzS5eZzvti2q3b3mjhwLUiQcy6=s512-p-qv=p5bgsnt0ho1hnbkcnoao8cc3ochq5cke0,m=78f079f1d819256228b65d6392b8a226,x=,t=25-iv6238?key=a3JSSFQta3VBcEI4eDVFZG5QUUJSUE9aNkNUSDN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114801"/>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306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a:t>
            </a:r>
            <a:endParaRPr lang="en-US" dirty="0"/>
          </a:p>
        </p:txBody>
      </p:sp>
      <p:sp>
        <p:nvSpPr>
          <p:cNvPr id="3" name="Content Placeholder 2"/>
          <p:cNvSpPr>
            <a:spLocks noGrp="1"/>
          </p:cNvSpPr>
          <p:nvPr>
            <p:ph sz="quarter" idx="1"/>
          </p:nvPr>
        </p:nvSpPr>
        <p:spPr/>
        <p:txBody>
          <a:bodyPr/>
          <a:lstStyle/>
          <a:p>
            <a:r>
              <a:rPr lang="en-US" dirty="0" smtClean="0"/>
              <a:t>Step 3: Polishing</a:t>
            </a:r>
          </a:p>
          <a:p>
            <a:r>
              <a:rPr lang="en-US" dirty="0" smtClean="0"/>
              <a:t>After the mirror is cast, it has to cool before it can be removed.  This will take about 3 months. Yes, it’s that big and that hot.</a:t>
            </a:r>
          </a:p>
          <a:p>
            <a:r>
              <a:rPr lang="en-US" dirty="0" smtClean="0"/>
              <a:t>Once the mirror is removed, diamond crusted pads are used to smooth and polish the glass.</a:t>
            </a:r>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267200"/>
            <a:ext cx="19812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4267200"/>
            <a:ext cx="19812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4281054"/>
            <a:ext cx="2057400" cy="1967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4221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LSST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 Large Synoptic Survey Telescope  is a new kind of telescope.  It can detect faint objects with short exposures.  Its uniquely wide field of view allows it to observe large areas of the sky at once; compact and nimble, it can move quickly between images.</a:t>
            </a:r>
          </a:p>
          <a:p>
            <a:r>
              <a:rPr lang="en-US" dirty="0" smtClean="0"/>
              <a:t>Taking more than 800 panoramic images each night, it can cover the sky twice each week.</a:t>
            </a:r>
          </a:p>
          <a:p>
            <a:r>
              <a:rPr lang="en-US" dirty="0" smtClean="0"/>
              <a:t>A powerful data system will compare new with previous images to detect changes in brightness and position. Hundreds of images of each part of the sky will be used to construct a movie of the sky.  This “movie” can potentially be viewed to track and detect hazardous asteroids that might have a disastrous impact on earth.</a:t>
            </a:r>
          </a:p>
          <a:p>
            <a:endParaRPr lang="en-US" dirty="0"/>
          </a:p>
        </p:txBody>
      </p:sp>
    </p:spTree>
    <p:extLst>
      <p:ext uri="{BB962C8B-B14F-4D97-AF65-F5344CB8AC3E}">
        <p14:creationId xmlns:p14="http://schemas.microsoft.com/office/powerpoint/2010/main" val="1863252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Lsst</a:t>
            </a:r>
            <a:endParaRPr lang="en-US" dirty="0"/>
          </a:p>
        </p:txBody>
      </p:sp>
      <p:sp>
        <p:nvSpPr>
          <p:cNvPr id="3" name="Content Placeholder 2"/>
          <p:cNvSpPr>
            <a:spLocks noGrp="1"/>
          </p:cNvSpPr>
          <p:nvPr>
            <p:ph sz="quarter" idx="1"/>
          </p:nvPr>
        </p:nvSpPr>
        <p:spPr/>
        <p:txBody>
          <a:bodyPr/>
          <a:lstStyle/>
          <a:p>
            <a:r>
              <a:rPr lang="en-US" dirty="0" smtClean="0"/>
              <a:t>Data from the LSST will be used to create a 3D map of the Universe, and can be use to locate dark matter and characterize properties of dark energy.  </a:t>
            </a:r>
          </a:p>
          <a:p>
            <a:r>
              <a:rPr lang="en-US" dirty="0" smtClean="0"/>
              <a:t>Plans for sharing the data from LSST with the public are as ambitious as the telescope itself.  </a:t>
            </a:r>
          </a:p>
          <a:p>
            <a:r>
              <a:rPr lang="en-US" dirty="0" smtClean="0"/>
              <a:t>Anyone with a computer will be able to access the data and potentially make their own discoveries.</a:t>
            </a:r>
            <a:endParaRPr lang="en-US" dirty="0"/>
          </a:p>
        </p:txBody>
      </p:sp>
    </p:spTree>
    <p:extLst>
      <p:ext uri="{BB962C8B-B14F-4D97-AF65-F5344CB8AC3E}">
        <p14:creationId xmlns:p14="http://schemas.microsoft.com/office/powerpoint/2010/main" val="41254951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439</TotalTime>
  <Words>663</Words>
  <Application>Microsoft Office PowerPoint</Application>
  <PresentationFormat>On-screen Show (4:3)</PresentationFormat>
  <Paragraphs>35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Oriel</vt:lpstr>
      <vt:lpstr>The Richard F. Caris Mirror Lab</vt:lpstr>
      <vt:lpstr>Overview: From the Beginning</vt:lpstr>
      <vt:lpstr>Overview: From the Beginning</vt:lpstr>
      <vt:lpstr>Giant Magellan Telescope (GMT)</vt:lpstr>
      <vt:lpstr>The Process</vt:lpstr>
      <vt:lpstr>The Process </vt:lpstr>
      <vt:lpstr>The Process</vt:lpstr>
      <vt:lpstr>LSST</vt:lpstr>
      <vt:lpstr>Lsst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Richard F. Caris Mirror Lab</dc:title>
  <dc:creator>rheaton</dc:creator>
  <cp:lastModifiedBy>rheaton</cp:lastModifiedBy>
  <cp:revision>15</cp:revision>
  <dcterms:created xsi:type="dcterms:W3CDTF">2018-12-03T21:04:08Z</dcterms:created>
  <dcterms:modified xsi:type="dcterms:W3CDTF">2018-12-04T20:47:48Z</dcterms:modified>
</cp:coreProperties>
</file>