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1"/>
  </p:notesMasterIdLst>
  <p:sldIdLst>
    <p:sldId id="262" r:id="rId2"/>
    <p:sldId id="256" r:id="rId3"/>
    <p:sldId id="263" r:id="rId4"/>
    <p:sldId id="257" r:id="rId5"/>
    <p:sldId id="272" r:id="rId6"/>
    <p:sldId id="294" r:id="rId7"/>
    <p:sldId id="265" r:id="rId8"/>
    <p:sldId id="273" r:id="rId9"/>
    <p:sldId id="302" r:id="rId10"/>
    <p:sldId id="298" r:id="rId11"/>
    <p:sldId id="300" r:id="rId12"/>
    <p:sldId id="296" r:id="rId13"/>
    <p:sldId id="292" r:id="rId14"/>
    <p:sldId id="299" r:id="rId15"/>
    <p:sldId id="271" r:id="rId16"/>
    <p:sldId id="269" r:id="rId17"/>
    <p:sldId id="270" r:id="rId18"/>
    <p:sldId id="267" r:id="rId19"/>
    <p:sldId id="268" r:id="rId20"/>
    <p:sldId id="266" r:id="rId21"/>
    <p:sldId id="274" r:id="rId22"/>
    <p:sldId id="277" r:id="rId23"/>
    <p:sldId id="301" r:id="rId24"/>
    <p:sldId id="276" r:id="rId25"/>
    <p:sldId id="303" r:id="rId26"/>
    <p:sldId id="279" r:id="rId27"/>
    <p:sldId id="280" r:id="rId28"/>
    <p:sldId id="281" r:id="rId29"/>
    <p:sldId id="282" r:id="rId30"/>
    <p:sldId id="304" r:id="rId31"/>
    <p:sldId id="287" r:id="rId32"/>
    <p:sldId id="288" r:id="rId33"/>
    <p:sldId id="284" r:id="rId34"/>
    <p:sldId id="307" r:id="rId35"/>
    <p:sldId id="290" r:id="rId36"/>
    <p:sldId id="291" r:id="rId37"/>
    <p:sldId id="305" r:id="rId38"/>
    <p:sldId id="306"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3CE52-6A54-4CEB-B322-3A96223B2E7F}" type="datetimeFigureOut">
              <a:rPr lang="en-US" smtClean="0"/>
              <a:pPr/>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3FF7F-9488-4D52-8BB8-61E57AA9FEDC}" type="slidenum">
              <a:rPr lang="en-US" smtClean="0"/>
              <a:pPr/>
              <a:t>‹#›</a:t>
            </a:fld>
            <a:endParaRPr lang="en-US"/>
          </a:p>
        </p:txBody>
      </p:sp>
    </p:spTree>
    <p:extLst>
      <p:ext uri="{BB962C8B-B14F-4D97-AF65-F5344CB8AC3E}">
        <p14:creationId xmlns:p14="http://schemas.microsoft.com/office/powerpoint/2010/main" val="5632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this slide, go to Activity</a:t>
            </a:r>
            <a:r>
              <a:rPr lang="en-US" baseline="0" dirty="0" smtClean="0"/>
              <a:t> “ Phases of the Moon” with foam balls and light source.</a:t>
            </a:r>
          </a:p>
          <a:p>
            <a:r>
              <a:rPr lang="en-US" baseline="0" dirty="0" smtClean="0"/>
              <a:t>Return to this slide after activity labeling sheet – glue in NB.  Answer Questions, then show next slide.</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a:t>
            </a:r>
            <a:r>
              <a:rPr lang="en-US" baseline="0" dirty="0" smtClean="0"/>
              <a:t> this lesson with the science fiction story “A Walk in the Sun” by astronomer Geoffrey Landis.</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Check/Review w/ Labeling Sheet in NB.</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continued…. </a:t>
            </a:r>
            <a:r>
              <a:rPr lang="en-US" smtClean="0"/>
              <a:t>Day</a:t>
            </a:r>
            <a:r>
              <a:rPr lang="en-US" baseline="0" smtClean="0"/>
              <a:t> Two….</a:t>
            </a:r>
            <a:endParaRPr lang="en-US"/>
          </a:p>
        </p:txBody>
      </p:sp>
      <p:sp>
        <p:nvSpPr>
          <p:cNvPr id="4" name="Slide Number Placeholder 3"/>
          <p:cNvSpPr>
            <a:spLocks noGrp="1"/>
          </p:cNvSpPr>
          <p:nvPr>
            <p:ph type="sldNum" sz="quarter" idx="10"/>
          </p:nvPr>
        </p:nvSpPr>
        <p:spPr/>
        <p:txBody>
          <a:bodyPr/>
          <a:lstStyle/>
          <a:p>
            <a:fld id="{E233FF7F-9488-4D52-8BB8-61E57AA9FED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Eclipse</a:t>
            </a:r>
            <a:r>
              <a:rPr lang="en-US" baseline="0" dirty="0" smtClean="0"/>
              <a:t> Activity with foam balls and lamp.</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Answer Questions, then show next slide.</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continued…. </a:t>
            </a:r>
            <a:r>
              <a:rPr lang="en-US" smtClean="0"/>
              <a:t>Day</a:t>
            </a:r>
            <a:r>
              <a:rPr lang="en-US" baseline="0" smtClean="0"/>
              <a:t> Two….</a:t>
            </a:r>
            <a:endParaRPr lang="en-US"/>
          </a:p>
        </p:txBody>
      </p:sp>
      <p:sp>
        <p:nvSpPr>
          <p:cNvPr id="4" name="Slide Number Placeholder 3"/>
          <p:cNvSpPr>
            <a:spLocks noGrp="1"/>
          </p:cNvSpPr>
          <p:nvPr>
            <p:ph type="sldNum" sz="quarter" idx="10"/>
          </p:nvPr>
        </p:nvSpPr>
        <p:spPr/>
        <p:txBody>
          <a:bodyPr/>
          <a:lstStyle/>
          <a:p>
            <a:fld id="{E233FF7F-9488-4D52-8BB8-61E57AA9FEDC}"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t>
            </a:r>
            <a:r>
              <a:rPr lang="en-US" smtClean="0"/>
              <a:t>the questions.</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C7B3F-8E3B-47A5-95C7-40E87F989B83}"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C7B3F-8E3B-47A5-95C7-40E87F989B83}"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C7B3F-8E3B-47A5-95C7-40E87F989B83}"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C7B3F-8E3B-47A5-95C7-40E87F989B83}"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C7B3F-8E3B-47A5-95C7-40E87F989B83}"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7B3F-8E3B-47A5-95C7-40E87F989B83}"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7B3F-8E3B-47A5-95C7-40E87F989B83}"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7B3F-8E3B-47A5-95C7-40E87F989B83}"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003CA-C55B-4B5B-8EB6-759CBFAC204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Our Moon</a:t>
            </a:r>
            <a:endParaRPr lang="en-US" sz="8000" dirty="0"/>
          </a:p>
        </p:txBody>
      </p:sp>
      <p:pic>
        <p:nvPicPr>
          <p:cNvPr id="19458" name="Picture 2" descr="http://starryskies.com/The_sky/events/lunar-2003/nearly.full.jpg"/>
          <p:cNvPicPr>
            <a:picLocks noChangeAspect="1" noChangeArrowheads="1"/>
          </p:cNvPicPr>
          <p:nvPr/>
        </p:nvPicPr>
        <p:blipFill>
          <a:blip r:embed="rId2" cstate="print"/>
          <a:srcRect/>
          <a:stretch>
            <a:fillRect/>
          </a:stretch>
        </p:blipFill>
        <p:spPr bwMode="auto">
          <a:xfrm>
            <a:off x="2057400" y="1676400"/>
            <a:ext cx="4743450" cy="4762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cdsfiles01\Profiles\Teachers\jmaxwell\My Documents\My Pictures\My Scans\Moon Phases trimmed.jpg"/>
          <p:cNvPicPr>
            <a:picLocks noChangeAspect="1" noChangeArrowheads="1"/>
          </p:cNvPicPr>
          <p:nvPr/>
        </p:nvPicPr>
        <p:blipFill>
          <a:blip r:embed="rId2" cstate="print"/>
          <a:srcRect/>
          <a:stretch>
            <a:fillRect/>
          </a:stretch>
        </p:blipFill>
        <p:spPr bwMode="auto">
          <a:xfrm>
            <a:off x="2286000" y="0"/>
            <a:ext cx="6590095" cy="6073931"/>
          </a:xfrm>
          <a:prstGeom prst="rect">
            <a:avLst/>
          </a:prstGeom>
          <a:noFill/>
        </p:spPr>
      </p:pic>
      <p:sp>
        <p:nvSpPr>
          <p:cNvPr id="6" name="Title 1"/>
          <p:cNvSpPr txBox="1">
            <a:spLocks/>
          </p:cNvSpPr>
          <p:nvPr/>
        </p:nvSpPr>
        <p:spPr>
          <a:xfrm>
            <a:off x="0" y="0"/>
            <a:ext cx="2209800" cy="472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i="1" u="none" strike="noStrike" kern="1200" cap="none" spc="0" normalizeH="0" baseline="0" noProof="0" dirty="0" smtClean="0">
                <a:ln>
                  <a:noFill/>
                </a:ln>
                <a:solidFill>
                  <a:schemeClr val="tx1"/>
                </a:solidFill>
                <a:effectLst/>
                <a:uLnTx/>
                <a:uFillTx/>
                <a:latin typeface="+mj-lt"/>
                <a:ea typeface="+mj-ea"/>
                <a:cs typeface="+mj-cs"/>
              </a:rPr>
              <a:t> </a:t>
            </a:r>
            <a:r>
              <a:rPr kumimoji="0" lang="en-US" sz="4000" i="1" u="none" strike="noStrike" kern="1200" cap="none" spc="0" normalizeH="0" baseline="0" noProof="0" dirty="0" smtClean="0">
                <a:ln>
                  <a:noFill/>
                </a:ln>
                <a:solidFill>
                  <a:schemeClr val="tx1"/>
                </a:solidFill>
                <a:effectLst/>
                <a:uLnTx/>
                <a:uFillTx/>
                <a:latin typeface="+mj-lt"/>
                <a:ea typeface="+mj-ea"/>
                <a:cs typeface="+mj-cs"/>
              </a:rPr>
              <a:t>DAY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1" u="none" strike="noStrike" kern="1200" cap="none" spc="0" normalizeH="0" baseline="0" noProof="0" dirty="0" smtClean="0">
                <a:ln>
                  <a:noFill/>
                </a:ln>
                <a:solidFill>
                  <a:schemeClr val="tx1"/>
                </a:solidFill>
                <a:effectLst/>
                <a:uLnTx/>
                <a:uFillTx/>
                <a:latin typeface="+mj-lt"/>
                <a:ea typeface="+mj-ea"/>
                <a:cs typeface="+mj-cs"/>
              </a:rPr>
              <a:t> Bell Work: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noProof="0" dirty="0" smtClean="0">
                <a:latin typeface="+mj-lt"/>
                <a:ea typeface="+mj-ea"/>
                <a:cs typeface="+mj-cs"/>
              </a:rPr>
              <a:t>n</a:t>
            </a:r>
            <a:r>
              <a:rPr kumimoji="0" lang="en-US" sz="4000" b="0" i="1" u="none" strike="noStrike" kern="1200" cap="none" spc="0" normalizeH="0" baseline="0" noProof="0" dirty="0" smtClean="0">
                <a:ln>
                  <a:noFill/>
                </a:ln>
                <a:solidFill>
                  <a:schemeClr val="tx1"/>
                </a:solidFill>
                <a:effectLst/>
                <a:uLnTx/>
                <a:uFillTx/>
                <a:latin typeface="+mj-lt"/>
                <a:ea typeface="+mj-ea"/>
                <a:cs typeface="+mj-cs"/>
              </a:rPr>
              <a:t>ow what do</a:t>
            </a:r>
            <a:r>
              <a:rPr kumimoji="0" lang="en-US" sz="4000" b="0" i="1" u="none" strike="noStrike" kern="1200" cap="none" spc="0" normalizeH="0" noProof="0" dirty="0" smtClean="0">
                <a:ln>
                  <a:noFill/>
                </a:ln>
                <a:solidFill>
                  <a:schemeClr val="tx1"/>
                </a:solidFill>
                <a:effectLst/>
                <a:uLnTx/>
                <a:uFillTx/>
                <a:latin typeface="+mj-lt"/>
                <a:ea typeface="+mj-ea"/>
                <a:cs typeface="+mj-cs"/>
              </a:rPr>
              <a:t> you think?</a:t>
            </a:r>
            <a:endParaRPr kumimoji="0" lang="en-US" sz="40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1.gstatic.com/images?q=tbn:ANd9GcTUvGH-bsiUvo7K-jeLjAXjuEYnNqq0cwLpAta9U_VXSxZK5JV8Hg"/>
          <p:cNvPicPr>
            <a:picLocks noChangeAspect="1" noChangeArrowheads="1"/>
          </p:cNvPicPr>
          <p:nvPr/>
        </p:nvPicPr>
        <p:blipFill>
          <a:blip r:embed="rId2" cstate="print"/>
          <a:srcRect/>
          <a:stretch>
            <a:fillRect/>
          </a:stretch>
        </p:blipFill>
        <p:spPr bwMode="auto">
          <a:xfrm>
            <a:off x="275026" y="0"/>
            <a:ext cx="8868974" cy="6324600"/>
          </a:xfrm>
          <a:prstGeom prst="rect">
            <a:avLst/>
          </a:prstGeom>
          <a:noFill/>
        </p:spPr>
      </p:pic>
      <p:sp>
        <p:nvSpPr>
          <p:cNvPr id="7" name="Title 1"/>
          <p:cNvSpPr txBox="1">
            <a:spLocks/>
          </p:cNvSpPr>
          <p:nvPr/>
        </p:nvSpPr>
        <p:spPr>
          <a:xfrm>
            <a:off x="0" y="457200"/>
            <a:ext cx="8229600" cy="190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DAY 2 – Eclipses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 Why do eclipses occur?</a:t>
            </a:r>
            <a:endParaRPr lang="en-US" dirty="0"/>
          </a:p>
        </p:txBody>
      </p:sp>
      <p:sp>
        <p:nvSpPr>
          <p:cNvPr id="4" name="Rectangle 3"/>
          <p:cNvSpPr/>
          <p:nvPr/>
        </p:nvSpPr>
        <p:spPr>
          <a:xfrm>
            <a:off x="1447800" y="1524000"/>
            <a:ext cx="6705600" cy="3046988"/>
          </a:xfrm>
          <a:prstGeom prst="rect">
            <a:avLst/>
          </a:prstGeom>
        </p:spPr>
        <p:txBody>
          <a:bodyPr wrap="square">
            <a:spAutoFit/>
          </a:bodyPr>
          <a:lstStyle/>
          <a:p>
            <a:pPr>
              <a:lnSpc>
                <a:spcPct val="200000"/>
              </a:lnSpc>
              <a:buFont typeface="Arial" pitchFamily="34" charset="0"/>
              <a:buChar char="•"/>
            </a:pPr>
            <a:r>
              <a:rPr lang="en-US" sz="3200" dirty="0" smtClean="0"/>
              <a:t>What happens during a lunar eclipse?</a:t>
            </a:r>
          </a:p>
          <a:p>
            <a:pPr>
              <a:lnSpc>
                <a:spcPct val="200000"/>
              </a:lnSpc>
              <a:buFont typeface="Arial" pitchFamily="34" charset="0"/>
              <a:buChar char="•"/>
            </a:pPr>
            <a:r>
              <a:rPr lang="en-US" sz="3200" dirty="0" smtClean="0"/>
              <a:t>What happens during a solar eclipse?</a:t>
            </a:r>
          </a:p>
          <a:p>
            <a:pPr>
              <a:lnSpc>
                <a:spcPct val="200000"/>
              </a:lnSpc>
              <a:buFont typeface="Arial" pitchFamily="34" charset="0"/>
              <a:buChar char="•"/>
            </a:pPr>
            <a:r>
              <a:rPr lang="en-US" sz="3200" dirty="0" smtClean="0"/>
              <a:t>What positions could they occur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oonphases.info/images/moon-phases-diagram.gif"/>
          <p:cNvPicPr>
            <a:picLocks noChangeAspect="1" noChangeArrowheads="1"/>
          </p:cNvPicPr>
          <p:nvPr/>
        </p:nvPicPr>
        <p:blipFill>
          <a:blip r:embed="rId3" cstate="print"/>
          <a:srcRect/>
          <a:stretch>
            <a:fillRect/>
          </a:stretch>
        </p:blipFill>
        <p:spPr bwMode="auto">
          <a:xfrm>
            <a:off x="2362200" y="381000"/>
            <a:ext cx="6781800" cy="6075939"/>
          </a:xfrm>
          <a:prstGeom prst="rect">
            <a:avLst/>
          </a:prstGeom>
          <a:noFill/>
        </p:spPr>
      </p:pic>
      <p:sp>
        <p:nvSpPr>
          <p:cNvPr id="3" name="Title 1"/>
          <p:cNvSpPr txBox="1">
            <a:spLocks/>
          </p:cNvSpPr>
          <p:nvPr/>
        </p:nvSpPr>
        <p:spPr>
          <a:xfrm>
            <a:off x="0" y="0"/>
            <a:ext cx="2286000" cy="571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r>
              <a:rPr lang="en-US" sz="4000" dirty="0" smtClean="0">
                <a:latin typeface="+mj-lt"/>
                <a:ea typeface="+mj-ea"/>
                <a:cs typeface="+mj-cs"/>
              </a:rPr>
              <a:t>During which phase(s) do you think an eclipse will occur???</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Eclipses- Activity</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i="1" dirty="0" smtClean="0">
                <a:solidFill>
                  <a:srgbClr val="FFFF00"/>
                </a:solidFill>
              </a:rPr>
              <a:t>Materials:</a:t>
            </a:r>
          </a:p>
          <a:p>
            <a:pPr>
              <a:buNone/>
            </a:pPr>
            <a:r>
              <a:rPr lang="en-US" dirty="0" smtClean="0">
                <a:solidFill>
                  <a:srgbClr val="FFFF00"/>
                </a:solidFill>
              </a:rPr>
              <a:t>Sun Source = Bright Light Bulb </a:t>
            </a:r>
          </a:p>
          <a:p>
            <a:pPr>
              <a:buNone/>
            </a:pPr>
            <a:r>
              <a:rPr lang="en-US" dirty="0" smtClean="0">
                <a:solidFill>
                  <a:srgbClr val="FFFF00"/>
                </a:solidFill>
              </a:rPr>
              <a:t>Globe for Moon = Foam Ball</a:t>
            </a:r>
          </a:p>
          <a:p>
            <a:pPr>
              <a:buNone/>
            </a:pPr>
            <a:r>
              <a:rPr lang="en-US" dirty="0" smtClean="0">
                <a:solidFill>
                  <a:srgbClr val="FFFF00"/>
                </a:solidFill>
              </a:rPr>
              <a:t>Globe for Earth = Student’s Head</a:t>
            </a:r>
          </a:p>
          <a:p>
            <a:pPr>
              <a:buNone/>
            </a:pPr>
            <a:endParaRPr lang="en-US" dirty="0" smtClean="0">
              <a:solidFill>
                <a:srgbClr val="FFFF00"/>
              </a:solidFill>
            </a:endParaRPr>
          </a:p>
          <a:p>
            <a:pPr>
              <a:buNone/>
            </a:pPr>
            <a:r>
              <a:rPr lang="en-US" i="1" dirty="0" smtClean="0">
                <a:solidFill>
                  <a:srgbClr val="FFFF00"/>
                </a:solidFill>
              </a:rPr>
              <a:t>Procedure:</a:t>
            </a:r>
          </a:p>
          <a:p>
            <a:pPr>
              <a:buNone/>
            </a:pPr>
            <a:r>
              <a:rPr lang="en-US" dirty="0" smtClean="0">
                <a:solidFill>
                  <a:srgbClr val="FFFF00"/>
                </a:solidFill>
              </a:rPr>
              <a:t>Follow Directions &amp; Treat Materials w/ Respect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pPr algn="l"/>
            <a:r>
              <a:rPr lang="en-US" sz="4000" dirty="0" smtClean="0"/>
              <a:t>Because of this tilt, the Moon usually passes just above or below the Earth’s shadow.  About once every six months the Moon can go right through the shadow of the Earth, creating a </a:t>
            </a:r>
            <a:r>
              <a:rPr lang="en-US" sz="4000" dirty="0" smtClean="0">
                <a:solidFill>
                  <a:srgbClr val="FF0000"/>
                </a:solidFill>
              </a:rPr>
              <a:t>lunar eclipse.</a:t>
            </a:r>
            <a:endParaRPr lang="en-US" sz="4000" dirty="0">
              <a:solidFill>
                <a:srgbClr val="FF0000"/>
              </a:solidFill>
            </a:endParaRPr>
          </a:p>
        </p:txBody>
      </p:sp>
      <p:pic>
        <p:nvPicPr>
          <p:cNvPr id="30722" name="Picture 2" descr="http://ts1.mm.bing.net/images/thumbnail.aspx?q=1620487111508&amp;id=1d6d4929c82405e3268f9ce3fc912167&amp;url=http%3a%2f%2fscience.nasa.gov%2fmedia%2fmedialibrary%2f2007%2f02%2f12%2f12feb_lunareclipse_resources%2fMurray1.jpg"/>
          <p:cNvPicPr>
            <a:picLocks noChangeAspect="1" noChangeArrowheads="1"/>
          </p:cNvPicPr>
          <p:nvPr/>
        </p:nvPicPr>
        <p:blipFill>
          <a:blip r:embed="rId2" cstate="print"/>
          <a:srcRect/>
          <a:stretch>
            <a:fillRect/>
          </a:stretch>
        </p:blipFill>
        <p:spPr bwMode="auto">
          <a:xfrm>
            <a:off x="3352800" y="3657600"/>
            <a:ext cx="3730293" cy="2971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3200400"/>
          </a:xfrm>
        </p:spPr>
        <p:txBody>
          <a:bodyPr>
            <a:normAutofit/>
          </a:bodyPr>
          <a:lstStyle/>
          <a:p>
            <a:pPr algn="l"/>
            <a:r>
              <a:rPr lang="en-US" sz="4000" dirty="0" smtClean="0"/>
              <a:t>Similarly, when the Moon passes directly between the Earth and the Sun, it can momentarily block out the Sun, creating a </a:t>
            </a:r>
            <a:r>
              <a:rPr lang="en-US" sz="4000" dirty="0" smtClean="0">
                <a:solidFill>
                  <a:srgbClr val="FF0000"/>
                </a:solidFill>
              </a:rPr>
              <a:t>solar eclipse.  </a:t>
            </a:r>
            <a:endParaRPr lang="en-US" sz="4000" dirty="0">
              <a:solidFill>
                <a:srgbClr val="FF0000"/>
              </a:solidFill>
            </a:endParaRPr>
          </a:p>
        </p:txBody>
      </p:sp>
      <p:pic>
        <p:nvPicPr>
          <p:cNvPr id="31746" name="Picture 2" descr="http://ts3.mm.bing.net/images/thumbnail.aspx?q=1622497297058&amp;id=49ea6816e28b3bddf05813b1956041c0&amp;url=http%3a%2f%2fmawuyogaangels.com%2fwp-content%2fuploads%2f2011%2f06%2feclipse_lunar.jpeg"/>
          <p:cNvPicPr>
            <a:picLocks noChangeAspect="1" noChangeArrowheads="1"/>
          </p:cNvPicPr>
          <p:nvPr/>
        </p:nvPicPr>
        <p:blipFill>
          <a:blip r:embed="rId2" cstate="print"/>
          <a:srcRect/>
          <a:stretch>
            <a:fillRect/>
          </a:stretch>
        </p:blipFill>
        <p:spPr bwMode="auto">
          <a:xfrm>
            <a:off x="4610639" y="2971800"/>
            <a:ext cx="4533361" cy="3657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dirty="0" smtClean="0"/>
              <a:t>The Moon’s orbit is tilted a little bit (about 5°) from the plane of the ecliptic.</a:t>
            </a:r>
            <a:endParaRPr lang="en-US" dirty="0"/>
          </a:p>
        </p:txBody>
      </p:sp>
      <p:pic>
        <p:nvPicPr>
          <p:cNvPr id="26628" name="Picture 4" descr="http://ircamera.as.arizona.edu/NatSci102/NatSci102/images/nodesb.jpg"/>
          <p:cNvPicPr>
            <a:picLocks noChangeAspect="1" noChangeArrowheads="1"/>
          </p:cNvPicPr>
          <p:nvPr/>
        </p:nvPicPr>
        <p:blipFill>
          <a:blip r:embed="rId2" cstate="print"/>
          <a:srcRect/>
          <a:stretch>
            <a:fillRect/>
          </a:stretch>
        </p:blipFill>
        <p:spPr bwMode="auto">
          <a:xfrm>
            <a:off x="304800" y="2286000"/>
            <a:ext cx="8653258" cy="40472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Phases &amp; Eclipses – Bell work QUIZ</a:t>
            </a:r>
            <a:endParaRPr lang="en-US" b="1" dirty="0">
              <a:solidFill>
                <a:srgbClr val="FFFF00"/>
              </a:solidFill>
            </a:endParaRPr>
          </a:p>
        </p:txBody>
      </p:sp>
      <p:sp>
        <p:nvSpPr>
          <p:cNvPr id="3" name="Content Placeholder 2"/>
          <p:cNvSpPr>
            <a:spLocks noGrp="1"/>
          </p:cNvSpPr>
          <p:nvPr>
            <p:ph idx="1"/>
          </p:nvPr>
        </p:nvSpPr>
        <p:spPr>
          <a:xfrm>
            <a:off x="457200" y="1295400"/>
            <a:ext cx="8229600" cy="5029200"/>
          </a:xfrm>
        </p:spPr>
        <p:txBody>
          <a:bodyPr>
            <a:normAutofit/>
          </a:bodyPr>
          <a:lstStyle/>
          <a:p>
            <a:pPr>
              <a:lnSpc>
                <a:spcPct val="110000"/>
              </a:lnSpc>
              <a:buNone/>
            </a:pPr>
            <a:r>
              <a:rPr lang="en-US" dirty="0" smtClean="0"/>
              <a:t>1. How do the positions of the sun, moon, and Earth affect the phases of the moon?</a:t>
            </a:r>
          </a:p>
          <a:p>
            <a:pPr>
              <a:lnSpc>
                <a:spcPct val="200000"/>
              </a:lnSpc>
              <a:buNone/>
            </a:pPr>
            <a:r>
              <a:rPr lang="en-US" dirty="0" smtClean="0"/>
              <a:t>2. What happens during a lunar eclipse?</a:t>
            </a:r>
          </a:p>
          <a:p>
            <a:pPr>
              <a:lnSpc>
                <a:spcPct val="200000"/>
              </a:lnSpc>
              <a:buNone/>
            </a:pPr>
            <a:r>
              <a:rPr lang="en-US" dirty="0" smtClean="0"/>
              <a:t>3. What happens during a solar eclipse?</a:t>
            </a:r>
          </a:p>
          <a:p>
            <a:pPr>
              <a:buNone/>
            </a:pPr>
            <a:r>
              <a:rPr lang="en-US" dirty="0" smtClean="0"/>
              <a:t>4. What do the moon phases look like in the Southern Hemisphere?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362200"/>
          </a:xfrm>
        </p:spPr>
        <p:txBody>
          <a:bodyPr/>
          <a:lstStyle/>
          <a:p>
            <a:r>
              <a:rPr lang="en-US" dirty="0" smtClean="0"/>
              <a:t>Day 1 - The Phases of the Moon</a:t>
            </a:r>
            <a:endParaRPr lang="en-US" dirty="0"/>
          </a:p>
        </p:txBody>
      </p:sp>
      <p:pic>
        <p:nvPicPr>
          <p:cNvPr id="5" name="Picture 2" descr="Phases of the moon as seen in the Northern Hemisphere"/>
          <p:cNvPicPr>
            <a:picLocks noChangeAspect="1" noChangeArrowheads="1"/>
          </p:cNvPicPr>
          <p:nvPr/>
        </p:nvPicPr>
        <p:blipFill>
          <a:blip r:embed="rId2" cstate="print"/>
          <a:srcRect/>
          <a:stretch>
            <a:fillRect/>
          </a:stretch>
        </p:blipFill>
        <p:spPr bwMode="auto">
          <a:xfrm>
            <a:off x="762000" y="3124200"/>
            <a:ext cx="7704658" cy="1524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 The Moon</a:t>
            </a:r>
            <a:endParaRPr lang="en-US" dirty="0"/>
          </a:p>
        </p:txBody>
      </p:sp>
      <p:sp>
        <p:nvSpPr>
          <p:cNvPr id="3" name="Content Placeholder 2"/>
          <p:cNvSpPr>
            <a:spLocks noGrp="1"/>
          </p:cNvSpPr>
          <p:nvPr>
            <p:ph idx="1"/>
          </p:nvPr>
        </p:nvSpPr>
        <p:spPr>
          <a:xfrm>
            <a:off x="304800" y="1981200"/>
            <a:ext cx="5410200" cy="3992563"/>
          </a:xfrm>
        </p:spPr>
        <p:txBody>
          <a:bodyPr>
            <a:normAutofit/>
          </a:bodyPr>
          <a:lstStyle/>
          <a:p>
            <a:pPr algn="ctr">
              <a:buNone/>
            </a:pPr>
            <a:r>
              <a:rPr lang="en-US" sz="6600" dirty="0" smtClean="0"/>
              <a:t>Moon Rise </a:t>
            </a:r>
          </a:p>
          <a:p>
            <a:pPr algn="ctr">
              <a:buNone/>
            </a:pPr>
            <a:r>
              <a:rPr lang="en-US" sz="6600" dirty="0" smtClean="0"/>
              <a:t>Moon Set</a:t>
            </a:r>
            <a:endParaRPr lang="en-US" sz="6600" dirty="0"/>
          </a:p>
        </p:txBody>
      </p:sp>
      <p:pic>
        <p:nvPicPr>
          <p:cNvPr id="4098" name="Picture 2" descr="C:\Users\James\AppData\Local\Microsoft\Windows\Temporary Internet Files\Content.IE5\69M8R67I\MP900442314[1].jpg"/>
          <p:cNvPicPr>
            <a:picLocks noChangeAspect="1" noChangeArrowheads="1"/>
          </p:cNvPicPr>
          <p:nvPr/>
        </p:nvPicPr>
        <p:blipFill>
          <a:blip r:embed="rId2" cstate="print"/>
          <a:srcRect/>
          <a:stretch>
            <a:fillRect/>
          </a:stretch>
        </p:blipFill>
        <p:spPr bwMode="auto">
          <a:xfrm>
            <a:off x="5257799" y="1447800"/>
            <a:ext cx="3227521" cy="45885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Moon Rise &amp; Moon Set Activity</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FFFF00"/>
                </a:solidFill>
              </a:rPr>
              <a:t>Review Rotation of Earth and the rising and setting of the Sun.</a:t>
            </a:r>
          </a:p>
          <a:p>
            <a:pPr marL="514350" indent="-514350">
              <a:buAutoNum type="arabicPeriod"/>
            </a:pPr>
            <a:r>
              <a:rPr lang="en-US" dirty="0" smtClean="0">
                <a:solidFill>
                  <a:srgbClr val="FFFF00"/>
                </a:solidFill>
              </a:rPr>
              <a:t>Review the phases of the Moon and where they occur in orbit around the Earth.</a:t>
            </a:r>
          </a:p>
          <a:p>
            <a:pPr marL="514350" indent="-514350">
              <a:buAutoNum type="arabicPeriod"/>
            </a:pPr>
            <a:r>
              <a:rPr lang="en-US" dirty="0" smtClean="0">
                <a:solidFill>
                  <a:srgbClr val="FFFF00"/>
                </a:solidFill>
              </a:rPr>
              <a:t>With a partner, determine when each phase of the Moon Rises &amp; Sets.</a:t>
            </a:r>
          </a:p>
          <a:p>
            <a:pPr marL="514350" indent="-514350">
              <a:buAutoNum type="arabicPeriod"/>
            </a:pPr>
            <a:r>
              <a:rPr lang="en-US" dirty="0" smtClean="0">
                <a:solidFill>
                  <a:srgbClr val="FFFF00"/>
                </a:solidFill>
              </a:rPr>
              <a:t>Record in Data Table in Notebook.</a:t>
            </a:r>
          </a:p>
          <a:p>
            <a:pPr marL="514350" indent="-514350">
              <a:buAutoNum type="arabicPeriod"/>
            </a:pPr>
            <a:r>
              <a:rPr lang="en-US" dirty="0" smtClean="0">
                <a:solidFill>
                  <a:srgbClr val="FFFF00"/>
                </a:solidFill>
              </a:rPr>
              <a:t>Answer “Scenario” Questions.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Draw a table in your Notebook to record the rising &amp; setting of the Moon.</a:t>
            </a:r>
            <a:endParaRPr lang="en-US" sz="3200" dirty="0">
              <a:solidFill>
                <a:srgbClr val="FF0000"/>
              </a:solidFill>
            </a:endParaRPr>
          </a:p>
        </p:txBody>
      </p:sp>
      <p:graphicFrame>
        <p:nvGraphicFramePr>
          <p:cNvPr id="4" name="Content Placeholder 3"/>
          <p:cNvGraphicFramePr>
            <a:graphicFrameLocks noGrp="1"/>
          </p:cNvGraphicFramePr>
          <p:nvPr>
            <p:ph idx="1"/>
          </p:nvPr>
        </p:nvGraphicFramePr>
        <p:xfrm>
          <a:off x="381000" y="1371600"/>
          <a:ext cx="8534400" cy="5486400"/>
        </p:xfrm>
        <a:graphic>
          <a:graphicData uri="http://schemas.openxmlformats.org/drawingml/2006/table">
            <a:tbl>
              <a:tblPr firstRow="1" bandRow="1">
                <a:tableStyleId>{5C22544A-7EE6-4342-B048-85BDC9FD1C3A}</a:tableStyleId>
              </a:tblPr>
              <a:tblGrid>
                <a:gridCol w="2844800"/>
                <a:gridCol w="2844800"/>
                <a:gridCol w="2844800"/>
              </a:tblGrid>
              <a:tr h="1075367">
                <a:tc>
                  <a:txBody>
                    <a:bodyPr/>
                    <a:lstStyle/>
                    <a:p>
                      <a:pPr algn="ctr"/>
                      <a:r>
                        <a:rPr lang="en-US" sz="3200" b="1" dirty="0" smtClean="0">
                          <a:latin typeface="Bradley Hand ITC" pitchFamily="66" charset="0"/>
                        </a:rPr>
                        <a:t>Phase   </a:t>
                      </a:r>
                    </a:p>
                    <a:p>
                      <a:pPr algn="ctr"/>
                      <a:r>
                        <a:rPr lang="en-US" sz="1800" b="1" dirty="0" smtClean="0">
                          <a:latin typeface="+mn-lt"/>
                        </a:rPr>
                        <a:t>(Describe in words)</a:t>
                      </a:r>
                      <a:endParaRPr lang="en-US" sz="18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Rises</a:t>
                      </a:r>
                    </a:p>
                    <a:p>
                      <a:pPr algn="ctr"/>
                      <a:r>
                        <a:rPr lang="en-US" dirty="0" smtClean="0"/>
                        <a:t>(Approximate time of day)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Sets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(Approximate time of day)</a:t>
                      </a:r>
                    </a:p>
                  </a:txBody>
                  <a:tcPr/>
                </a:tc>
              </a:tr>
              <a:tr h="1136689">
                <a:tc>
                  <a:txBody>
                    <a:bodyPr/>
                    <a:lstStyle/>
                    <a:p>
                      <a:r>
                        <a:rPr lang="en-US" sz="2400" b="1" dirty="0" smtClean="0">
                          <a:latin typeface="Bradley Hand ITC" pitchFamily="66" charset="0"/>
                        </a:rPr>
                        <a:t>Full Moon: </a:t>
                      </a:r>
                      <a:r>
                        <a:rPr lang="en-US" b="1" i="0" dirty="0" smtClean="0">
                          <a:latin typeface="Bradley Hand ITC" pitchFamily="66" charset="0"/>
                        </a:rPr>
                        <a:t>(</a:t>
                      </a:r>
                      <a:r>
                        <a:rPr lang="en-US" b="0" i="0" dirty="0" smtClean="0">
                          <a:latin typeface="+mj-lt"/>
                        </a:rPr>
                        <a:t>notes)</a:t>
                      </a:r>
                      <a:endParaRPr lang="en-US" b="0" i="0" dirty="0">
                        <a:latin typeface="+mj-lt"/>
                      </a:endParaRPr>
                    </a:p>
                  </a:txBody>
                  <a:tcPr/>
                </a:tc>
                <a:tc>
                  <a:txBody>
                    <a:bodyPr/>
                    <a:lstStyle/>
                    <a:p>
                      <a:endParaRPr lang="en-US" dirty="0"/>
                    </a:p>
                  </a:txBody>
                  <a:tcPr/>
                </a:tc>
                <a:tc>
                  <a:txBody>
                    <a:bodyPr/>
                    <a:lstStyle/>
                    <a:p>
                      <a:endParaRPr lang="en-US" dirty="0"/>
                    </a:p>
                  </a:txBody>
                  <a:tcPr/>
                </a:tc>
              </a:tr>
              <a:tr h="1102759">
                <a:tc>
                  <a:txBody>
                    <a:bodyPr/>
                    <a:lstStyle/>
                    <a:p>
                      <a:r>
                        <a:rPr lang="en-US" sz="2400" b="1" dirty="0" smtClean="0">
                          <a:latin typeface="Bradley Hand ITC" pitchFamily="66" charset="0"/>
                        </a:rPr>
                        <a:t>New Moon: </a:t>
                      </a:r>
                      <a:r>
                        <a:rPr lang="en-US" b="0" i="0" dirty="0" smtClean="0">
                          <a:latin typeface="+mj-lt"/>
                        </a:rPr>
                        <a:t>(notes)</a:t>
                      </a:r>
                      <a:endParaRPr lang="en-US" b="0" i="0" dirty="0">
                        <a:latin typeface="+mj-lt"/>
                      </a:endParaRPr>
                    </a:p>
                  </a:txBody>
                  <a:tcPr/>
                </a:tc>
                <a:tc>
                  <a:txBody>
                    <a:bodyPr/>
                    <a:lstStyle/>
                    <a:p>
                      <a:endParaRPr lang="en-US" dirty="0"/>
                    </a:p>
                  </a:txBody>
                  <a:tcPr/>
                </a:tc>
                <a:tc>
                  <a:txBody>
                    <a:bodyPr/>
                    <a:lstStyle/>
                    <a:p>
                      <a:endParaRPr lang="en-US"/>
                    </a:p>
                  </a:txBody>
                  <a:tcPr/>
                </a:tc>
              </a:tr>
              <a:tr h="1187586">
                <a:tc>
                  <a:txBody>
                    <a:bodyPr/>
                    <a:lstStyle/>
                    <a:p>
                      <a:r>
                        <a:rPr lang="en-US" sz="2400" b="1" dirty="0" smtClean="0">
                          <a:latin typeface="Bradley Hand ITC" pitchFamily="66" charset="0"/>
                        </a:rPr>
                        <a:t>First Quarter:</a:t>
                      </a:r>
                      <a:r>
                        <a:rPr lang="en-US" sz="2400" b="1" baseline="0" dirty="0" smtClean="0">
                          <a:latin typeface="Bradley Hand ITC" pitchFamily="66" charset="0"/>
                        </a:rPr>
                        <a:t> </a:t>
                      </a:r>
                      <a:r>
                        <a:rPr lang="en-US" i="0" baseline="0" dirty="0" smtClean="0"/>
                        <a:t>(notes)</a:t>
                      </a:r>
                      <a:endParaRPr lang="en-US" i="0" dirty="0"/>
                    </a:p>
                  </a:txBody>
                  <a:tcPr/>
                </a:tc>
                <a:tc>
                  <a:txBody>
                    <a:bodyPr/>
                    <a:lstStyle/>
                    <a:p>
                      <a:endParaRPr lang="en-US"/>
                    </a:p>
                  </a:txBody>
                  <a:tcPr/>
                </a:tc>
                <a:tc>
                  <a:txBody>
                    <a:bodyPr/>
                    <a:lstStyle/>
                    <a:p>
                      <a:endParaRPr lang="en-US"/>
                    </a:p>
                  </a:txBody>
                  <a:tcPr/>
                </a:tc>
              </a:tr>
              <a:tr h="983999">
                <a:tc>
                  <a:txBody>
                    <a:bodyPr/>
                    <a:lstStyle/>
                    <a:p>
                      <a:r>
                        <a:rPr lang="en-US" sz="2400" b="1" i="0" dirty="0" smtClean="0">
                          <a:latin typeface="Bradley Hand ITC" pitchFamily="66" charset="0"/>
                        </a:rPr>
                        <a:t>Third Quarter: </a:t>
                      </a:r>
                      <a:r>
                        <a:rPr lang="en-US" i="0" dirty="0" smtClean="0"/>
                        <a:t>(notes)</a:t>
                      </a:r>
                      <a:endParaRPr lang="en-US" i="0"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The approximate rising and setting of each moon phase:</a:t>
            </a:r>
            <a:endParaRPr lang="en-US" sz="4000" dirty="0">
              <a:solidFill>
                <a:srgbClr val="FF0000"/>
              </a:solidFill>
            </a:endParaRPr>
          </a:p>
        </p:txBody>
      </p:sp>
      <p:graphicFrame>
        <p:nvGraphicFramePr>
          <p:cNvPr id="4" name="Content Placeholder 3"/>
          <p:cNvGraphicFramePr>
            <a:graphicFrameLocks noGrp="1"/>
          </p:cNvGraphicFramePr>
          <p:nvPr>
            <p:ph idx="1"/>
          </p:nvPr>
        </p:nvGraphicFramePr>
        <p:xfrm>
          <a:off x="381000" y="1600199"/>
          <a:ext cx="8534400" cy="5273536"/>
        </p:xfrm>
        <a:graphic>
          <a:graphicData uri="http://schemas.openxmlformats.org/drawingml/2006/table">
            <a:tbl>
              <a:tblPr firstRow="1" bandRow="1">
                <a:tableStyleId>{5C22544A-7EE6-4342-B048-85BDC9FD1C3A}</a:tableStyleId>
              </a:tblPr>
              <a:tblGrid>
                <a:gridCol w="2844800"/>
                <a:gridCol w="2844800"/>
                <a:gridCol w="2844800"/>
              </a:tblGrid>
              <a:tr h="819398">
                <a:tc>
                  <a:txBody>
                    <a:bodyPr/>
                    <a:lstStyle/>
                    <a:p>
                      <a:pPr algn="ctr"/>
                      <a:r>
                        <a:rPr lang="en-US" sz="3200" b="1" dirty="0" smtClean="0">
                          <a:latin typeface="Bradley Hand ITC" pitchFamily="66" charset="0"/>
                        </a:rPr>
                        <a:t>Phase   </a:t>
                      </a:r>
                      <a:endParaRPr lang="en-US" sz="3200" b="1" dirty="0">
                        <a:latin typeface="Bradley Hand ITC"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Rises</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Sets</a:t>
                      </a:r>
                    </a:p>
                  </a:txBody>
                  <a:tcPr/>
                </a:tc>
              </a:tr>
              <a:tr h="1143742">
                <a:tc>
                  <a:txBody>
                    <a:bodyPr/>
                    <a:lstStyle/>
                    <a:p>
                      <a:r>
                        <a:rPr lang="en-US" sz="2400" b="1" dirty="0" smtClean="0">
                          <a:latin typeface="Bradley Hand ITC" pitchFamily="66" charset="0"/>
                        </a:rPr>
                        <a:t>Full Moon: </a:t>
                      </a:r>
                      <a:r>
                        <a:rPr lang="en-US" b="1" i="0" dirty="0" smtClean="0">
                          <a:latin typeface="Bradley Hand ITC" pitchFamily="66" charset="0"/>
                        </a:rPr>
                        <a:t>(</a:t>
                      </a:r>
                      <a:r>
                        <a:rPr lang="en-US" b="0" i="0" dirty="0" smtClean="0">
                          <a:latin typeface="+mj-lt"/>
                        </a:rPr>
                        <a:t>notes)</a:t>
                      </a:r>
                    </a:p>
                    <a:p>
                      <a:r>
                        <a:rPr lang="en-US" sz="1800" b="0" i="0" dirty="0" smtClean="0">
                          <a:solidFill>
                            <a:srgbClr val="0070C0"/>
                          </a:solidFill>
                          <a:latin typeface="+mj-lt"/>
                        </a:rPr>
                        <a:t>I can just</a:t>
                      </a:r>
                      <a:r>
                        <a:rPr lang="en-US" sz="1800" b="0" i="0" baseline="0" dirty="0" smtClean="0">
                          <a:solidFill>
                            <a:srgbClr val="0070C0"/>
                          </a:solidFill>
                          <a:latin typeface="+mj-lt"/>
                        </a:rPr>
                        <a:t> start to see it in the eastern horizon at 6pm.</a:t>
                      </a:r>
                      <a:endParaRPr lang="en-US" sz="1800" b="0" i="0" dirty="0">
                        <a:solidFill>
                          <a:srgbClr val="0070C0"/>
                        </a:solidFill>
                        <a:latin typeface="+mj-lt"/>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6pm</a:t>
                      </a:r>
                      <a:endParaRPr lang="en-US" sz="3200" dirty="0">
                        <a:solidFill>
                          <a:srgbClr val="0070C0"/>
                        </a:solidFill>
                      </a:endParaRPr>
                    </a:p>
                  </a:txBody>
                  <a:tcPr/>
                </a:tc>
                <a:tc>
                  <a:txBody>
                    <a:bodyPr/>
                    <a:lstStyle/>
                    <a:p>
                      <a:pPr algn="ctr"/>
                      <a:r>
                        <a:rPr lang="en-US" sz="3200" dirty="0" smtClean="0">
                          <a:solidFill>
                            <a:srgbClr val="0070C0"/>
                          </a:solidFill>
                        </a:rPr>
                        <a:t>About 6 am</a:t>
                      </a:r>
                      <a:endParaRPr lang="en-US" sz="3200" dirty="0">
                        <a:solidFill>
                          <a:srgbClr val="0070C0"/>
                        </a:solidFill>
                      </a:endParaRPr>
                    </a:p>
                  </a:txBody>
                  <a:tcPr/>
                </a:tc>
              </a:tr>
              <a:tr h="1109601">
                <a:tc>
                  <a:txBody>
                    <a:bodyPr/>
                    <a:lstStyle/>
                    <a:p>
                      <a:r>
                        <a:rPr lang="en-US" sz="2400" b="1" dirty="0" smtClean="0">
                          <a:latin typeface="Bradley Hand ITC" pitchFamily="66" charset="0"/>
                        </a:rPr>
                        <a:t>New Moon: </a:t>
                      </a:r>
                      <a:r>
                        <a:rPr lang="en-US" b="0" i="0" dirty="0" smtClean="0">
                          <a:latin typeface="+mj-lt"/>
                        </a:rPr>
                        <a:t>(notes)</a:t>
                      </a:r>
                    </a:p>
                    <a:p>
                      <a:r>
                        <a:rPr lang="en-US" b="0" i="0" dirty="0" smtClean="0">
                          <a:solidFill>
                            <a:srgbClr val="0070C0"/>
                          </a:solidFill>
                          <a:latin typeface="+mj-lt"/>
                        </a:rPr>
                        <a:t>It</a:t>
                      </a:r>
                      <a:r>
                        <a:rPr lang="en-US" b="0" i="0" baseline="0" dirty="0" smtClean="0">
                          <a:solidFill>
                            <a:srgbClr val="0070C0"/>
                          </a:solidFill>
                          <a:latin typeface="+mj-lt"/>
                        </a:rPr>
                        <a:t> in my peripheral vision from about 6am to 6pm</a:t>
                      </a:r>
                      <a:endParaRPr lang="en-US" b="0" i="0" dirty="0">
                        <a:solidFill>
                          <a:srgbClr val="0070C0"/>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70C0"/>
                          </a:solidFill>
                        </a:rPr>
                        <a:t>About 6 am</a:t>
                      </a:r>
                    </a:p>
                    <a:p>
                      <a:pPr algn="ctr"/>
                      <a:endParaRPr lang="en-US"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70C0"/>
                          </a:solidFill>
                        </a:rPr>
                        <a:t>About</a:t>
                      </a:r>
                      <a:r>
                        <a:rPr lang="en-US" sz="3200" baseline="0" dirty="0" smtClean="0">
                          <a:solidFill>
                            <a:srgbClr val="0070C0"/>
                          </a:solidFill>
                        </a:rPr>
                        <a:t> 6pm</a:t>
                      </a:r>
                      <a:endParaRPr lang="en-US" sz="3200" dirty="0" smtClean="0">
                        <a:solidFill>
                          <a:srgbClr val="0070C0"/>
                        </a:solidFill>
                      </a:endParaRPr>
                    </a:p>
                    <a:p>
                      <a:pPr algn="ctr"/>
                      <a:endParaRPr lang="en-US" dirty="0">
                        <a:solidFill>
                          <a:srgbClr val="0070C0"/>
                        </a:solidFill>
                      </a:endParaRPr>
                    </a:p>
                  </a:txBody>
                  <a:tcPr/>
                </a:tc>
              </a:tr>
              <a:tr h="1194955">
                <a:tc>
                  <a:txBody>
                    <a:bodyPr/>
                    <a:lstStyle/>
                    <a:p>
                      <a:r>
                        <a:rPr lang="en-US" sz="2400" b="1" dirty="0" smtClean="0">
                          <a:latin typeface="Bradley Hand ITC" pitchFamily="66" charset="0"/>
                        </a:rPr>
                        <a:t>First Quarter:</a:t>
                      </a:r>
                      <a:r>
                        <a:rPr lang="en-US" sz="2400" b="1" baseline="0" dirty="0" smtClean="0">
                          <a:latin typeface="Bradley Hand ITC" pitchFamily="66" charset="0"/>
                        </a:rPr>
                        <a:t> </a:t>
                      </a:r>
                      <a:r>
                        <a:rPr lang="en-US" i="0" baseline="0" dirty="0" smtClean="0"/>
                        <a:t>(notes)</a:t>
                      </a:r>
                    </a:p>
                    <a:p>
                      <a:r>
                        <a:rPr lang="en-US" i="0" dirty="0" smtClean="0">
                          <a:solidFill>
                            <a:srgbClr val="0070C0"/>
                          </a:solidFill>
                        </a:rPr>
                        <a:t>It starts to rise after noon.</a:t>
                      </a:r>
                      <a:endParaRPr lang="en-US" i="0" dirty="0">
                        <a:solidFill>
                          <a:srgbClr val="0070C0"/>
                        </a:solidFill>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Noon</a:t>
                      </a:r>
                      <a:endParaRPr lang="en-US" sz="3200" dirty="0">
                        <a:solidFill>
                          <a:srgbClr val="0070C0"/>
                        </a:solidFill>
                      </a:endParaRPr>
                    </a:p>
                  </a:txBody>
                  <a:tcPr/>
                </a:tc>
                <a:tc>
                  <a:txBody>
                    <a:bodyPr/>
                    <a:lstStyle/>
                    <a:p>
                      <a:pPr algn="ctr"/>
                      <a:r>
                        <a:rPr lang="en-US" sz="3200" dirty="0" smtClean="0">
                          <a:solidFill>
                            <a:srgbClr val="0070C0"/>
                          </a:solidFill>
                        </a:rPr>
                        <a:t>About Midnight</a:t>
                      </a:r>
                      <a:endParaRPr lang="en-US" sz="3200" dirty="0">
                        <a:solidFill>
                          <a:srgbClr val="0070C0"/>
                        </a:solidFill>
                      </a:endParaRPr>
                    </a:p>
                  </a:txBody>
                  <a:tcPr/>
                </a:tc>
              </a:tr>
              <a:tr h="990105">
                <a:tc>
                  <a:txBody>
                    <a:bodyPr/>
                    <a:lstStyle/>
                    <a:p>
                      <a:r>
                        <a:rPr lang="en-US" sz="2400" b="1" i="0" dirty="0" smtClean="0">
                          <a:latin typeface="Bradley Hand ITC" pitchFamily="66" charset="0"/>
                        </a:rPr>
                        <a:t>Third Quarter: </a:t>
                      </a:r>
                      <a:r>
                        <a:rPr lang="en-US" i="0" dirty="0" smtClean="0"/>
                        <a:t>(notes)</a:t>
                      </a:r>
                    </a:p>
                    <a:p>
                      <a:r>
                        <a:rPr lang="en-US" i="0" dirty="0" smtClean="0">
                          <a:solidFill>
                            <a:srgbClr val="0070C0"/>
                          </a:solidFill>
                        </a:rPr>
                        <a:t>I can see it in the early</a:t>
                      </a:r>
                      <a:r>
                        <a:rPr lang="en-US" i="0" baseline="0" dirty="0" smtClean="0">
                          <a:solidFill>
                            <a:srgbClr val="0070C0"/>
                          </a:solidFill>
                        </a:rPr>
                        <a:t> morning sky &amp; after sunrise.</a:t>
                      </a:r>
                      <a:endParaRPr lang="en-US" i="0" dirty="0">
                        <a:solidFill>
                          <a:srgbClr val="0070C0"/>
                        </a:solidFill>
                      </a:endParaRPr>
                    </a:p>
                  </a:txBody>
                  <a:tcPr/>
                </a:tc>
                <a:tc>
                  <a:txBody>
                    <a:bodyPr/>
                    <a:lstStyle/>
                    <a:p>
                      <a:pPr algn="ctr"/>
                      <a:r>
                        <a:rPr lang="en-US" sz="3200" dirty="0" smtClean="0">
                          <a:solidFill>
                            <a:srgbClr val="0070C0"/>
                          </a:solidFill>
                        </a:rPr>
                        <a:t>About Midnight</a:t>
                      </a:r>
                      <a:endParaRPr lang="en-US" sz="3200" dirty="0">
                        <a:solidFill>
                          <a:srgbClr val="0070C0"/>
                        </a:solidFill>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Noon</a:t>
                      </a:r>
                      <a:endParaRPr lang="en-US" sz="3200" dirty="0">
                        <a:solidFill>
                          <a:srgbClr val="0070C0"/>
                        </a:solidFill>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228600" y="1295400"/>
            <a:ext cx="6019800" cy="4830763"/>
          </a:xfrm>
        </p:spPr>
        <p:txBody>
          <a:bodyPr>
            <a:normAutofit/>
          </a:bodyPr>
          <a:lstStyle/>
          <a:p>
            <a:pPr>
              <a:buNone/>
            </a:pPr>
            <a:r>
              <a:rPr lang="en-US" sz="3600" dirty="0" smtClean="0"/>
              <a:t>“Your family wants to go fishing early in the morning.  Your favorite fishing hole is a long walk from your camp, so you must start walking when it is dark.  What phase can the Moon be so you can hike in moonlight?” – Explain.</a:t>
            </a:r>
            <a:endParaRPr lang="en-US" sz="3600" dirty="0"/>
          </a:p>
        </p:txBody>
      </p:sp>
      <p:pic>
        <p:nvPicPr>
          <p:cNvPr id="1027" name="Picture 3" descr="C:\Users\James\AppData\Local\Microsoft\Windows\Temporary Internet Files\Content.IE5\HCSUDEK3\MP900448642[1].jpg"/>
          <p:cNvPicPr>
            <a:picLocks noChangeAspect="1" noChangeArrowheads="1"/>
          </p:cNvPicPr>
          <p:nvPr/>
        </p:nvPicPr>
        <p:blipFill>
          <a:blip r:embed="rId2" cstate="print"/>
          <a:srcRect/>
          <a:stretch>
            <a:fillRect/>
          </a:stretch>
        </p:blipFill>
        <p:spPr bwMode="auto">
          <a:xfrm>
            <a:off x="6400800" y="1905000"/>
            <a:ext cx="2457450" cy="327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600201"/>
            <a:ext cx="8229600" cy="2133600"/>
          </a:xfrm>
        </p:spPr>
        <p:txBody>
          <a:bodyPr/>
          <a:lstStyle/>
          <a:p>
            <a:pPr>
              <a:buNone/>
            </a:pPr>
            <a:r>
              <a:rPr lang="en-US" dirty="0" smtClean="0"/>
              <a:t>“One special day, school is dismissed at noon.  As you go home, you see the moon setting.  What phase must the Moon be in if it is setting around noon?” -Explain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a:buNone/>
            </a:pPr>
            <a:r>
              <a:rPr lang="en-US" dirty="0" smtClean="0"/>
              <a:t>“One morning you wake up just as the sun is about to rise.  You turn around and the moon is setting on the other side of the sky.  What phase is the Moon in?” – Explain.</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 4</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“You and some friends go to a movie just as the sun is setting.  You notice that the moon is high in the sky, almost over your head, at sunset.  What phase is the Moon in?” – Explain.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Phases - HOT Questions:</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a:bodyPr>
          <a:lstStyle/>
          <a:p>
            <a:pPr>
              <a:lnSpc>
                <a:spcPct val="110000"/>
              </a:lnSpc>
            </a:pPr>
            <a:r>
              <a:rPr lang="en-US" dirty="0" smtClean="0"/>
              <a:t>How do the positions of the sun, moon, and earth affect the phases of the moon?</a:t>
            </a:r>
          </a:p>
          <a:p>
            <a:endParaRPr lang="en-US" dirty="0" smtClean="0"/>
          </a:p>
          <a:p>
            <a:r>
              <a:rPr lang="en-US" dirty="0" smtClean="0"/>
              <a:t>What do the moon phases look like in the Southern Hemisphere?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6202362"/>
          </a:xfrm>
        </p:spPr>
        <p:txBody>
          <a:bodyPr>
            <a:normAutofit/>
          </a:bodyPr>
          <a:lstStyle/>
          <a:p>
            <a:r>
              <a:rPr lang="en-US" sz="3200" b="1" dirty="0" smtClean="0">
                <a:solidFill>
                  <a:srgbClr val="FFFF00"/>
                </a:solidFill>
              </a:rPr>
              <a:t>Bell work:</a:t>
            </a:r>
            <a:r>
              <a:rPr lang="en-US" sz="3200" dirty="0" smtClean="0"/>
              <a:t/>
            </a:r>
            <a:br>
              <a:rPr lang="en-US" sz="3200" dirty="0" smtClean="0"/>
            </a:br>
            <a:r>
              <a:rPr lang="en-US" sz="3200" dirty="0" smtClean="0"/>
              <a:t>Choose the answer that best matches your thinking and explain to support you answer.</a:t>
            </a:r>
            <a:endParaRPr lang="en-US" sz="3200" dirty="0"/>
          </a:p>
        </p:txBody>
      </p:sp>
      <p:pic>
        <p:nvPicPr>
          <p:cNvPr id="1026" name="Picture 2" descr="\\Tcdsfiles01\Profiles\Teachers\jmaxwell\My Documents\My Pictures\My Scans\Moon Spin Trimmed.jpg"/>
          <p:cNvPicPr>
            <a:picLocks noChangeAspect="1" noChangeArrowheads="1"/>
          </p:cNvPicPr>
          <p:nvPr/>
        </p:nvPicPr>
        <p:blipFill>
          <a:blip r:embed="rId2" cstate="print"/>
          <a:srcRect/>
          <a:stretch>
            <a:fillRect/>
          </a:stretch>
        </p:blipFill>
        <p:spPr bwMode="auto">
          <a:xfrm>
            <a:off x="2895600" y="155240"/>
            <a:ext cx="5562600" cy="670276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Day 4 – The Dark Side of the Moon</a:t>
            </a:r>
            <a:endParaRPr lang="en-US" dirty="0"/>
          </a:p>
        </p:txBody>
      </p:sp>
      <p:pic>
        <p:nvPicPr>
          <p:cNvPr id="4098" name="Picture 2" descr="http://ts4.mm.bing.net/images/thumbnail.aspx?q=1628361798179&amp;id=ffb04005eebc1e571dd12f838ff6c3c9&amp;url=http%3a%2f%2fwww.nightsky.ie%2fwp-content%2fuploads%2f2009%2f12%2fmoon.gif"/>
          <p:cNvPicPr>
            <a:picLocks noGrp="1" noChangeAspect="1" noChangeArrowheads="1"/>
          </p:cNvPicPr>
          <p:nvPr>
            <p:ph idx="1"/>
          </p:nvPr>
        </p:nvPicPr>
        <p:blipFill>
          <a:blip r:embed="rId2" cstate="print"/>
          <a:srcRect/>
          <a:stretch>
            <a:fillRect/>
          </a:stretch>
        </p:blipFill>
        <p:spPr bwMode="auto">
          <a:xfrm>
            <a:off x="1371600" y="1981200"/>
            <a:ext cx="2931675" cy="3085973"/>
          </a:xfrm>
          <a:prstGeom prst="rect">
            <a:avLst/>
          </a:prstGeom>
          <a:noFill/>
        </p:spPr>
      </p:pic>
      <p:pic>
        <p:nvPicPr>
          <p:cNvPr id="4100" name="Picture 4" descr="http://ts1.mm.bing.net/images/thumbnail.aspx?q=1606869061684&amp;id=e771a077a567cdbf2779f995d31f5ebb&amp;url=http%3a%2f%2fwww.nasa.gov%2fimages%2fcontent%2f463876main_LRO_farside.jpg"/>
          <p:cNvPicPr>
            <a:picLocks noChangeAspect="1" noChangeArrowheads="1"/>
          </p:cNvPicPr>
          <p:nvPr/>
        </p:nvPicPr>
        <p:blipFill>
          <a:blip r:embed="rId3" cstate="print"/>
          <a:srcRect/>
          <a:stretch>
            <a:fillRect/>
          </a:stretch>
        </p:blipFill>
        <p:spPr bwMode="auto">
          <a:xfrm>
            <a:off x="4800600" y="2895600"/>
            <a:ext cx="2857500" cy="2857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Moon’s orbit relative to Earth’s plane of rotation.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4.bp.blogspot.com/_E-8K5ADj8Ng/SbF8ivFWgQI/AAAAAAAABYY/Y6UxDXc3ct8/s400/moons+orbit+around+earth.jpg"/>
          <p:cNvPicPr>
            <a:picLocks noChangeAspect="1" noChangeArrowheads="1"/>
          </p:cNvPicPr>
          <p:nvPr/>
        </p:nvPicPr>
        <p:blipFill>
          <a:blip r:embed="rId2" cstate="print"/>
          <a:srcRect l="-2631" t="7492" b="10096"/>
          <a:stretch>
            <a:fillRect/>
          </a:stretch>
        </p:blipFill>
        <p:spPr bwMode="auto">
          <a:xfrm>
            <a:off x="755073" y="1828800"/>
            <a:ext cx="7245927" cy="408744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Dark Side of the Moon  - HOT Questions</a:t>
            </a:r>
            <a:endParaRPr lang="en-US" dirty="0">
              <a:solidFill>
                <a:srgbClr val="FFFF00"/>
              </a:solidFill>
            </a:endParaRPr>
          </a:p>
        </p:txBody>
      </p:sp>
      <p:sp>
        <p:nvSpPr>
          <p:cNvPr id="3" name="Content Placeholder 2"/>
          <p:cNvSpPr>
            <a:spLocks noGrp="1"/>
          </p:cNvSpPr>
          <p:nvPr>
            <p:ph idx="1"/>
          </p:nvPr>
        </p:nvSpPr>
        <p:spPr>
          <a:xfrm>
            <a:off x="533400" y="1447800"/>
            <a:ext cx="8610600" cy="4800600"/>
          </a:xfrm>
        </p:spPr>
        <p:txBody>
          <a:bodyPr>
            <a:noAutofit/>
          </a:bodyPr>
          <a:lstStyle/>
          <a:p>
            <a:pPr>
              <a:lnSpc>
                <a:spcPct val="150000"/>
              </a:lnSpc>
            </a:pPr>
            <a:r>
              <a:rPr lang="en-US" sz="2400" dirty="0" smtClean="0"/>
              <a:t>Does the Moon spin on its axis?  </a:t>
            </a:r>
          </a:p>
          <a:p>
            <a:r>
              <a:rPr lang="en-US" sz="2400" dirty="0" smtClean="0"/>
              <a:t>Is there a dark side of the Moon, one that is always dark and never illuminated by the Sun? </a:t>
            </a:r>
          </a:p>
          <a:p>
            <a:pPr>
              <a:lnSpc>
                <a:spcPct val="170000"/>
              </a:lnSpc>
            </a:pPr>
            <a:r>
              <a:rPr lang="en-US" sz="2400" dirty="0" smtClean="0"/>
              <a:t>How long is a lunar day?  </a:t>
            </a:r>
          </a:p>
          <a:p>
            <a:r>
              <a:rPr lang="en-US" sz="2400" dirty="0" smtClean="0"/>
              <a:t>How long is a  ‘lunar year’-How long does it take to go around the Earth?</a:t>
            </a:r>
          </a:p>
          <a:p>
            <a:pPr>
              <a:lnSpc>
                <a:spcPct val="170000"/>
              </a:lnSpc>
            </a:pPr>
            <a:r>
              <a:rPr lang="en-US" sz="2400" dirty="0" smtClean="0"/>
              <a:t>Do people in Australia see the same side of the moon as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rgbClr val="FFFF00"/>
                </a:solidFill>
              </a:rPr>
              <a:t>Read 2.2 </a:t>
            </a:r>
            <a:r>
              <a:rPr lang="en-US" sz="3600" dirty="0" smtClean="0"/>
              <a:t>“The Moon is Earth’s Natural Satellite.”</a:t>
            </a:r>
            <a:endParaRPr lang="en-US" sz="3600" dirty="0"/>
          </a:p>
        </p:txBody>
      </p:sp>
      <p:sp>
        <p:nvSpPr>
          <p:cNvPr id="3" name="Content Placeholder 2"/>
          <p:cNvSpPr>
            <a:spLocks noGrp="1"/>
          </p:cNvSpPr>
          <p:nvPr>
            <p:ph idx="1"/>
          </p:nvPr>
        </p:nvSpPr>
        <p:spPr>
          <a:xfrm>
            <a:off x="457200" y="1828800"/>
            <a:ext cx="8229600" cy="4525963"/>
          </a:xfrm>
        </p:spPr>
        <p:txBody>
          <a:bodyPr/>
          <a:lstStyle/>
          <a:p>
            <a:pPr>
              <a:buNone/>
            </a:pPr>
            <a:r>
              <a:rPr lang="en-US" dirty="0" smtClean="0">
                <a:solidFill>
                  <a:srgbClr val="FFFF00"/>
                </a:solidFill>
              </a:rPr>
              <a:t>Do:  </a:t>
            </a:r>
            <a:r>
              <a:rPr lang="en-US" dirty="0" smtClean="0"/>
              <a:t>EXPLORE The Moon’s Motion - How much does the moon turn?   P. 52</a:t>
            </a:r>
          </a:p>
          <a:p>
            <a:pPr>
              <a:buNone/>
            </a:pPr>
            <a:r>
              <a:rPr lang="en-US" dirty="0" smtClean="0">
                <a:solidFill>
                  <a:srgbClr val="FFFF00"/>
                </a:solidFill>
              </a:rPr>
              <a:t>Answer</a:t>
            </a:r>
            <a:r>
              <a:rPr lang="en-US" dirty="0" smtClean="0"/>
              <a:t> the questions in your Science Notebook.</a:t>
            </a:r>
          </a:p>
          <a:p>
            <a:pPr>
              <a:buNone/>
            </a:pPr>
            <a:endParaRPr lang="en-US" dirty="0" smtClean="0"/>
          </a:p>
          <a:p>
            <a:pPr>
              <a:buNone/>
            </a:pPr>
            <a:r>
              <a:rPr lang="en-US" dirty="0" smtClean="0">
                <a:solidFill>
                  <a:srgbClr val="FFFF00"/>
                </a:solidFill>
              </a:rPr>
              <a:t>Read</a:t>
            </a:r>
            <a:r>
              <a:rPr lang="en-US" dirty="0" smtClean="0"/>
              <a:t> the rest of page 52-53; “The Moon rotates as it orbits Earth.”</a:t>
            </a:r>
          </a:p>
          <a:p>
            <a:pPr>
              <a:buNone/>
            </a:pPr>
            <a:r>
              <a:rPr lang="en-US" dirty="0" smtClean="0">
                <a:solidFill>
                  <a:srgbClr val="FFFF00"/>
                </a:solidFill>
              </a:rPr>
              <a:t>Do:  </a:t>
            </a:r>
            <a:r>
              <a:rPr lang="en-US" dirty="0" smtClean="0"/>
              <a:t>“Dark side of the Moon  Activity”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Dark Side of the Moon - Activity</a:t>
            </a:r>
            <a:endParaRPr lang="en-US" dirty="0">
              <a:solidFill>
                <a:srgbClr val="FF0000"/>
              </a:solidFill>
            </a:endParaRPr>
          </a:p>
        </p:txBody>
      </p:sp>
      <p:sp>
        <p:nvSpPr>
          <p:cNvPr id="3" name="Content Placeholder 2"/>
          <p:cNvSpPr>
            <a:spLocks noGrp="1"/>
          </p:cNvSpPr>
          <p:nvPr>
            <p:ph idx="1"/>
          </p:nvPr>
        </p:nvSpPr>
        <p:spPr>
          <a:xfrm>
            <a:off x="457200" y="1295400"/>
            <a:ext cx="8229600" cy="5334000"/>
          </a:xfrm>
        </p:spPr>
        <p:txBody>
          <a:bodyPr>
            <a:normAutofit/>
          </a:bodyPr>
          <a:lstStyle/>
          <a:p>
            <a:pPr>
              <a:buNone/>
            </a:pPr>
            <a:r>
              <a:rPr lang="en-US" dirty="0" smtClean="0">
                <a:solidFill>
                  <a:srgbClr val="FFFF00"/>
                </a:solidFill>
              </a:rPr>
              <a:t>1 – Rotate as the Earth on your axis and observe what you can see as you turn.</a:t>
            </a:r>
          </a:p>
          <a:p>
            <a:pPr>
              <a:buNone/>
            </a:pPr>
            <a:endParaRPr lang="en-US" sz="1400" dirty="0" smtClean="0">
              <a:solidFill>
                <a:srgbClr val="FFFF00"/>
              </a:solidFill>
            </a:endParaRPr>
          </a:p>
          <a:p>
            <a:pPr>
              <a:buNone/>
            </a:pPr>
            <a:r>
              <a:rPr lang="en-US" dirty="0" smtClean="0">
                <a:solidFill>
                  <a:srgbClr val="FFFF00"/>
                </a:solidFill>
              </a:rPr>
              <a:t>2 – In pairs, one Moon &amp; one Earth, have the Moon orbit the Earth always keeping its “face” towards the Earth.  What does the Moon “see?”</a:t>
            </a:r>
          </a:p>
          <a:p>
            <a:pPr>
              <a:buNone/>
            </a:pPr>
            <a:endParaRPr lang="en-US" sz="1400" dirty="0" smtClean="0">
              <a:solidFill>
                <a:srgbClr val="FFFF00"/>
              </a:solidFill>
            </a:endParaRPr>
          </a:p>
          <a:p>
            <a:pPr>
              <a:buNone/>
            </a:pPr>
            <a:r>
              <a:rPr lang="en-US" dirty="0" smtClean="0">
                <a:solidFill>
                  <a:srgbClr val="FFFF00"/>
                </a:solidFill>
              </a:rPr>
              <a:t>3 – Now have the Moon try not to spin as it orbits the Earth.  What does the Moon look like from the Earth?</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Dark Side of the Moon </a:t>
            </a:r>
            <a:br>
              <a:rPr lang="en-US" dirty="0" smtClean="0">
                <a:solidFill>
                  <a:srgbClr val="FFFF00"/>
                </a:solidFill>
              </a:rPr>
            </a:br>
            <a:r>
              <a:rPr lang="en-US" dirty="0" smtClean="0">
                <a:solidFill>
                  <a:srgbClr val="FFFF00"/>
                </a:solidFill>
              </a:rPr>
              <a:t>HOT Questions</a:t>
            </a:r>
            <a:endParaRPr lang="en-US" dirty="0">
              <a:solidFill>
                <a:srgbClr val="FFFF00"/>
              </a:solidFill>
            </a:endParaRPr>
          </a:p>
        </p:txBody>
      </p:sp>
      <p:sp>
        <p:nvSpPr>
          <p:cNvPr id="3" name="Content Placeholder 2"/>
          <p:cNvSpPr>
            <a:spLocks noGrp="1"/>
          </p:cNvSpPr>
          <p:nvPr>
            <p:ph idx="1"/>
          </p:nvPr>
        </p:nvSpPr>
        <p:spPr>
          <a:xfrm>
            <a:off x="304800" y="1600200"/>
            <a:ext cx="8382000" cy="4800600"/>
          </a:xfrm>
        </p:spPr>
        <p:txBody>
          <a:bodyPr>
            <a:normAutofit fontScale="77500" lnSpcReduction="20000"/>
          </a:bodyPr>
          <a:lstStyle/>
          <a:p>
            <a:pPr>
              <a:lnSpc>
                <a:spcPct val="170000"/>
              </a:lnSpc>
            </a:pPr>
            <a:r>
              <a:rPr lang="en-US" dirty="0" smtClean="0"/>
              <a:t>Does the Moon spins on its axis?  Explain.</a:t>
            </a:r>
          </a:p>
          <a:p>
            <a:pPr>
              <a:lnSpc>
                <a:spcPct val="120000"/>
              </a:lnSpc>
            </a:pPr>
            <a:r>
              <a:rPr lang="en-US" dirty="0" smtClean="0"/>
              <a:t>Is there a dark side of the Moon, one that is always dark and never illuminated by the Sun?  Draw a diagram to support your conclusion.</a:t>
            </a:r>
          </a:p>
          <a:p>
            <a:pPr>
              <a:lnSpc>
                <a:spcPct val="170000"/>
              </a:lnSpc>
            </a:pPr>
            <a:r>
              <a:rPr lang="en-US" dirty="0" smtClean="0"/>
              <a:t>How long is a lunar day? </a:t>
            </a:r>
          </a:p>
          <a:p>
            <a:pPr>
              <a:lnSpc>
                <a:spcPct val="120000"/>
              </a:lnSpc>
            </a:pPr>
            <a:r>
              <a:rPr lang="en-US" dirty="0" smtClean="0"/>
              <a:t>How long is a lunar year – How long does it take the Moon to orbit the Earth?</a:t>
            </a:r>
          </a:p>
          <a:p>
            <a:pPr>
              <a:lnSpc>
                <a:spcPct val="170000"/>
              </a:lnSpc>
            </a:pPr>
            <a:r>
              <a:rPr lang="en-US" dirty="0" smtClean="0"/>
              <a:t>Do people in Australia see the same side of the moon as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4754562"/>
          </a:xfrm>
        </p:spPr>
        <p:txBody>
          <a:bodyPr>
            <a:normAutofit/>
          </a:bodyPr>
          <a:lstStyle/>
          <a:p>
            <a:r>
              <a:rPr lang="en-US" sz="3200" dirty="0" smtClean="0"/>
              <a:t/>
            </a:r>
            <a:br>
              <a:rPr lang="en-US" sz="3200" dirty="0" smtClean="0"/>
            </a:br>
            <a:r>
              <a:rPr lang="en-US" sz="3200" dirty="0" smtClean="0"/>
              <a:t>Has your answer to this probing question changed?</a:t>
            </a:r>
            <a:endParaRPr lang="en-US" sz="3200" dirty="0"/>
          </a:p>
        </p:txBody>
      </p:sp>
      <p:pic>
        <p:nvPicPr>
          <p:cNvPr id="1026" name="Picture 2" descr="\\Tcdsfiles01\Profiles\Teachers\jmaxwell\My Documents\My Pictures\My Scans\Moon Spin Trimmed.jpg"/>
          <p:cNvPicPr>
            <a:picLocks noChangeAspect="1" noChangeArrowheads="1"/>
          </p:cNvPicPr>
          <p:nvPr/>
        </p:nvPicPr>
        <p:blipFill>
          <a:blip r:embed="rId2" cstate="print"/>
          <a:srcRect/>
          <a:stretch>
            <a:fillRect/>
          </a:stretch>
        </p:blipFill>
        <p:spPr bwMode="auto">
          <a:xfrm>
            <a:off x="2895600" y="155240"/>
            <a:ext cx="5562600" cy="67027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6278562"/>
          </a:xfrm>
        </p:spPr>
        <p:txBody>
          <a:bodyPr>
            <a:normAutofit/>
          </a:bodyPr>
          <a:lstStyle/>
          <a:p>
            <a:r>
              <a:rPr lang="en-US" sz="3600" dirty="0" smtClean="0"/>
              <a:t>Which of these students do you agree with.  Why?</a:t>
            </a:r>
            <a:endParaRPr lang="en-US" sz="3600" dirty="0"/>
          </a:p>
        </p:txBody>
      </p:sp>
      <p:pic>
        <p:nvPicPr>
          <p:cNvPr id="2050" name="Picture 2" descr="\\Tcdsfiles01\Profiles\Teachers\jmaxwell\My Documents\My Pictures\My Scans\Moon Day Trimmed.jpg"/>
          <p:cNvPicPr>
            <a:picLocks noChangeAspect="1" noChangeArrowheads="1"/>
          </p:cNvPicPr>
          <p:nvPr/>
        </p:nvPicPr>
        <p:blipFill>
          <a:blip r:embed="rId2" cstate="print"/>
          <a:srcRect/>
          <a:stretch>
            <a:fillRect/>
          </a:stretch>
        </p:blipFill>
        <p:spPr bwMode="auto">
          <a:xfrm>
            <a:off x="2971799" y="0"/>
            <a:ext cx="5697867"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lstStyle/>
          <a:p>
            <a:r>
              <a:rPr lang="en-US" dirty="0" smtClean="0"/>
              <a:t>Earth Rise from the Moon</a:t>
            </a:r>
            <a:endParaRPr lang="en-US" dirty="0"/>
          </a:p>
        </p:txBody>
      </p:sp>
      <p:pic>
        <p:nvPicPr>
          <p:cNvPr id="47106" name="Picture 2" descr="http://ts3.mm.bing.net/images/thumbnail.aspx?q=1628580098378&amp;id=e4529f67a8fd374e91881dfea4c65e42&amp;url=http%3a%2f%2fapod.nasa.gov%2fapod%2fimage%2f0711%2fearthrise_kayuga.jpg"/>
          <p:cNvPicPr>
            <a:picLocks noChangeAspect="1" noChangeArrowheads="1"/>
          </p:cNvPicPr>
          <p:nvPr/>
        </p:nvPicPr>
        <p:blipFill>
          <a:blip r:embed="rId3" cstate="print"/>
          <a:srcRect/>
          <a:stretch>
            <a:fillRect/>
          </a:stretch>
        </p:blipFill>
        <p:spPr bwMode="auto">
          <a:xfrm>
            <a:off x="1676400" y="1371600"/>
            <a:ext cx="5562600" cy="4171950"/>
          </a:xfrm>
          <a:prstGeom prst="rect">
            <a:avLst/>
          </a:prstGeom>
          <a:noFill/>
        </p:spPr>
      </p:pic>
      <p:sp>
        <p:nvSpPr>
          <p:cNvPr id="4" name="Title 1"/>
          <p:cNvSpPr txBox="1">
            <a:spLocks/>
          </p:cNvSpPr>
          <p:nvPr/>
        </p:nvSpPr>
        <p:spPr>
          <a:xfrm>
            <a:off x="457200" y="457200"/>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End  Day 4 – </a:t>
            </a:r>
            <a:r>
              <a:rPr kumimoji="0" lang="en-US" sz="4400" b="1" i="0" u="sng" strike="noStrike" kern="1200" cap="none" spc="0" normalizeH="0" baseline="0" noProof="0" dirty="0" smtClean="0">
                <a:ln>
                  <a:noFill/>
                </a:ln>
                <a:solidFill>
                  <a:schemeClr val="tx1"/>
                </a:solidFill>
                <a:effectLst/>
                <a:uLnTx/>
                <a:uFillTx/>
                <a:latin typeface="+mj-lt"/>
                <a:ea typeface="+mj-ea"/>
                <a:cs typeface="+mj-cs"/>
              </a:rPr>
              <a:t>Night</a:t>
            </a:r>
            <a:r>
              <a:rPr kumimoji="0" lang="en-US" sz="4400" b="1" i="0" u="sng" strike="noStrike" kern="1200" cap="none" spc="0" normalizeH="0" noProof="0" dirty="0" smtClean="0">
                <a:ln>
                  <a:noFill/>
                </a:ln>
                <a:solidFill>
                  <a:schemeClr val="tx1"/>
                </a:solidFill>
                <a:effectLst/>
                <a:uLnTx/>
                <a:uFillTx/>
                <a:latin typeface="+mj-lt"/>
                <a:ea typeface="+mj-ea"/>
                <a:cs typeface="+mj-cs"/>
              </a:rPr>
              <a:t> side </a:t>
            </a:r>
            <a:r>
              <a:rPr kumimoji="0" lang="en-US" sz="4400" b="0" i="0" u="none" strike="noStrike" kern="1200" cap="none" spc="0" normalizeH="0" noProof="0" dirty="0" smtClean="0">
                <a:ln>
                  <a:noFill/>
                </a:ln>
                <a:solidFill>
                  <a:schemeClr val="tx1"/>
                </a:solidFill>
                <a:effectLst/>
                <a:uLnTx/>
                <a:uFillTx/>
                <a:latin typeface="+mj-lt"/>
                <a:ea typeface="+mj-ea"/>
                <a:cs typeface="+mj-cs"/>
              </a:rPr>
              <a:t>of the moon!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63562"/>
          </a:xfrm>
        </p:spPr>
        <p:txBody>
          <a:bodyPr>
            <a:noAutofit/>
          </a:bodyPr>
          <a:lstStyle/>
          <a:p>
            <a:r>
              <a:rPr lang="en-US" sz="2800" b="1" dirty="0"/>
              <a:t>Phases of the moon as seen in the Northern Hemisphere</a:t>
            </a:r>
            <a:endParaRPr lang="en-US" sz="2800" dirty="0"/>
          </a:p>
        </p:txBody>
      </p:sp>
      <p:pic>
        <p:nvPicPr>
          <p:cNvPr id="4" name="Picture 2" descr="Phases of the moon as seen in the Northern Hemisphere"/>
          <p:cNvPicPr>
            <a:picLocks noChangeAspect="1" noChangeArrowheads="1"/>
          </p:cNvPicPr>
          <p:nvPr/>
        </p:nvPicPr>
        <p:blipFill>
          <a:blip r:embed="rId2" cstate="print"/>
          <a:srcRect/>
          <a:stretch>
            <a:fillRect/>
          </a:stretch>
        </p:blipFill>
        <p:spPr bwMode="auto">
          <a:xfrm>
            <a:off x="533400" y="1600200"/>
            <a:ext cx="7704658" cy="1524000"/>
          </a:xfrm>
          <a:prstGeom prst="rect">
            <a:avLst/>
          </a:prstGeom>
          <a:noFill/>
        </p:spPr>
      </p:pic>
      <p:pic>
        <p:nvPicPr>
          <p:cNvPr id="5122" name="Picture 2" descr="http://www.woodlands-junior.kent.sch.uk/time/moon/phasessouth.gif"/>
          <p:cNvPicPr>
            <a:picLocks noChangeAspect="1" noChangeArrowheads="1"/>
          </p:cNvPicPr>
          <p:nvPr/>
        </p:nvPicPr>
        <p:blipFill>
          <a:blip r:embed="rId3" cstate="print"/>
          <a:srcRect/>
          <a:stretch>
            <a:fillRect/>
          </a:stretch>
        </p:blipFill>
        <p:spPr bwMode="auto">
          <a:xfrm>
            <a:off x="609600" y="4648200"/>
            <a:ext cx="7620000" cy="1497086"/>
          </a:xfrm>
          <a:prstGeom prst="rect">
            <a:avLst/>
          </a:prstGeom>
          <a:noFill/>
        </p:spPr>
      </p:pic>
      <p:sp>
        <p:nvSpPr>
          <p:cNvPr id="6" name="Title 1"/>
          <p:cNvSpPr txBox="1">
            <a:spLocks/>
          </p:cNvSpPr>
          <p:nvPr/>
        </p:nvSpPr>
        <p:spPr>
          <a:xfrm>
            <a:off x="0" y="3962400"/>
            <a:ext cx="91440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Phases of the moon as seen in the Southern Hemisphere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Moonshine &amp; Earthshine</a:t>
            </a:r>
            <a:endParaRPr lang="en-US" dirty="0"/>
          </a:p>
        </p:txBody>
      </p:sp>
      <p:sp>
        <p:nvSpPr>
          <p:cNvPr id="3" name="Content Placeholder 2"/>
          <p:cNvSpPr>
            <a:spLocks noGrp="1"/>
          </p:cNvSpPr>
          <p:nvPr>
            <p:ph idx="1"/>
          </p:nvPr>
        </p:nvSpPr>
        <p:spPr>
          <a:xfrm>
            <a:off x="457200" y="1600200"/>
            <a:ext cx="5867400" cy="1600199"/>
          </a:xfrm>
        </p:spPr>
        <p:txBody>
          <a:bodyPr>
            <a:noAutofit/>
          </a:bodyPr>
          <a:lstStyle/>
          <a:p>
            <a:r>
              <a:rPr lang="en-US" sz="4800" dirty="0" smtClean="0"/>
              <a:t>Moonshine = Reflected Sunshine</a:t>
            </a:r>
            <a:endParaRPr lang="en-US" sz="4800" dirty="0"/>
          </a:p>
        </p:txBody>
      </p:sp>
      <p:pic>
        <p:nvPicPr>
          <p:cNvPr id="32770" name="Picture 2" descr="http://ts2.mm.bing.net/images/thumbnail.aspx?q=1596357750321&amp;id=3b1d62d20101881a8e579800abd97792&amp;url=http%3a%2f%2fwww.astromax.org%2fplanets%2fimages%2fdistglow-Moon5.jpg"/>
          <p:cNvPicPr>
            <a:picLocks noChangeAspect="1" noChangeArrowheads="1"/>
          </p:cNvPicPr>
          <p:nvPr/>
        </p:nvPicPr>
        <p:blipFill>
          <a:blip r:embed="rId2" cstate="print"/>
          <a:srcRect/>
          <a:stretch>
            <a:fillRect/>
          </a:stretch>
        </p:blipFill>
        <p:spPr bwMode="auto">
          <a:xfrm>
            <a:off x="5715000" y="1295401"/>
            <a:ext cx="2619374" cy="2514600"/>
          </a:xfrm>
          <a:prstGeom prst="rect">
            <a:avLst/>
          </a:prstGeom>
          <a:noFill/>
        </p:spPr>
      </p:pic>
      <p:sp>
        <p:nvSpPr>
          <p:cNvPr id="5" name="Content Placeholder 2"/>
          <p:cNvSpPr txBox="1">
            <a:spLocks/>
          </p:cNvSpPr>
          <p:nvPr/>
        </p:nvSpPr>
        <p:spPr>
          <a:xfrm>
            <a:off x="3276600" y="4572000"/>
            <a:ext cx="5867400" cy="2286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Earthshine = Light reflected from the earth</a:t>
            </a:r>
          </a:p>
        </p:txBody>
      </p:sp>
      <p:pic>
        <p:nvPicPr>
          <p:cNvPr id="32772" name="Picture 4" descr="http://ts3.mm.bing.net/images/thumbnail.aspx?q=1598316677998&amp;id=ac0b119ca910946eaa853fc02cf887db&amp;url=http%3a%2f%2fwww.dreamview.net%2fdv%2fnew%2fphotos%2f100049.jpg"/>
          <p:cNvPicPr>
            <a:picLocks noChangeAspect="1" noChangeArrowheads="1"/>
          </p:cNvPicPr>
          <p:nvPr/>
        </p:nvPicPr>
        <p:blipFill>
          <a:blip r:embed="rId3" cstate="print"/>
          <a:srcRect/>
          <a:stretch>
            <a:fillRect/>
          </a:stretch>
        </p:blipFill>
        <p:spPr bwMode="auto">
          <a:xfrm>
            <a:off x="0" y="4114800"/>
            <a:ext cx="3365500" cy="2524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Moon Phases - Activity</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i="1" dirty="0" smtClean="0">
                <a:solidFill>
                  <a:srgbClr val="FFFF00"/>
                </a:solidFill>
              </a:rPr>
              <a:t>Materials:</a:t>
            </a:r>
          </a:p>
          <a:p>
            <a:pPr>
              <a:buNone/>
            </a:pPr>
            <a:r>
              <a:rPr lang="en-US" dirty="0" smtClean="0">
                <a:solidFill>
                  <a:srgbClr val="FFFF00"/>
                </a:solidFill>
              </a:rPr>
              <a:t>Sun Source = Bright Light Bulb </a:t>
            </a:r>
          </a:p>
          <a:p>
            <a:pPr>
              <a:buNone/>
            </a:pPr>
            <a:r>
              <a:rPr lang="en-US" dirty="0" smtClean="0">
                <a:solidFill>
                  <a:srgbClr val="FFFF00"/>
                </a:solidFill>
              </a:rPr>
              <a:t>Globe for Moon = Foam Ball</a:t>
            </a:r>
          </a:p>
          <a:p>
            <a:pPr>
              <a:buNone/>
            </a:pPr>
            <a:r>
              <a:rPr lang="en-US" dirty="0" smtClean="0">
                <a:solidFill>
                  <a:srgbClr val="FFFF00"/>
                </a:solidFill>
              </a:rPr>
              <a:t>Globe for Earth = Student’s Head</a:t>
            </a:r>
          </a:p>
          <a:p>
            <a:pPr>
              <a:buNone/>
            </a:pPr>
            <a:endParaRPr lang="en-US" dirty="0" smtClean="0">
              <a:solidFill>
                <a:srgbClr val="FFFF00"/>
              </a:solidFill>
            </a:endParaRPr>
          </a:p>
          <a:p>
            <a:pPr>
              <a:buNone/>
            </a:pPr>
            <a:r>
              <a:rPr lang="en-US" i="1" dirty="0" smtClean="0">
                <a:solidFill>
                  <a:srgbClr val="FFFF00"/>
                </a:solidFill>
              </a:rPr>
              <a:t>Procedure:</a:t>
            </a:r>
          </a:p>
          <a:p>
            <a:pPr>
              <a:buNone/>
            </a:pPr>
            <a:r>
              <a:rPr lang="en-US" dirty="0" smtClean="0">
                <a:solidFill>
                  <a:srgbClr val="FFFF00"/>
                </a:solidFill>
              </a:rPr>
              <a:t>Follow Directions &amp; Treat Materials w/ Respect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oonphases.info/images/moon-phases-diagram.gif"/>
          <p:cNvPicPr>
            <a:picLocks noChangeAspect="1" noChangeArrowheads="1"/>
          </p:cNvPicPr>
          <p:nvPr/>
        </p:nvPicPr>
        <p:blipFill>
          <a:blip r:embed="rId3" cstate="print"/>
          <a:srcRect/>
          <a:stretch>
            <a:fillRect/>
          </a:stretch>
        </p:blipFill>
        <p:spPr bwMode="auto">
          <a:xfrm>
            <a:off x="1143000" y="457200"/>
            <a:ext cx="6781800" cy="60759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1.gstatic.com/images?q=tbn:ANd9GcTUvGH-bsiUvo7K-jeLjAXjuEYnNqq0cwLpAta9U_VXSxZK5JV8Hg"/>
          <p:cNvPicPr>
            <a:picLocks noChangeAspect="1" noChangeArrowheads="1"/>
          </p:cNvPicPr>
          <p:nvPr/>
        </p:nvPicPr>
        <p:blipFill>
          <a:blip r:embed="rId2" cstate="print"/>
          <a:srcRect/>
          <a:stretch>
            <a:fillRect/>
          </a:stretch>
        </p:blipFill>
        <p:spPr bwMode="auto">
          <a:xfrm>
            <a:off x="228600" y="228600"/>
            <a:ext cx="8868974" cy="6324600"/>
          </a:xfrm>
          <a:prstGeom prst="rect">
            <a:avLst/>
          </a:prstGeom>
          <a:noFill/>
        </p:spPr>
      </p:pic>
      <p:sp>
        <p:nvSpPr>
          <p:cNvPr id="7" name="Title 1"/>
          <p:cNvSpPr txBox="1">
            <a:spLocks/>
          </p:cNvSpPr>
          <p:nvPr/>
        </p:nvSpPr>
        <p:spPr>
          <a:xfrm>
            <a:off x="0" y="0"/>
            <a:ext cx="8229600" cy="2743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The End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DAY 1 – The Phases</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63562"/>
          </a:xfrm>
        </p:spPr>
        <p:txBody>
          <a:bodyPr>
            <a:noAutofit/>
          </a:bodyPr>
          <a:lstStyle/>
          <a:p>
            <a:r>
              <a:rPr lang="en-US" sz="2800" b="1" dirty="0"/>
              <a:t>Phases of the moon as seen in the Northern Hemisphere</a:t>
            </a:r>
            <a:endParaRPr lang="en-US" sz="2800" dirty="0"/>
          </a:p>
        </p:txBody>
      </p:sp>
      <p:pic>
        <p:nvPicPr>
          <p:cNvPr id="4" name="Picture 2" descr="Phases of the moon as seen in the Northern Hemisphere"/>
          <p:cNvPicPr>
            <a:picLocks noChangeAspect="1" noChangeArrowheads="1"/>
          </p:cNvPicPr>
          <p:nvPr/>
        </p:nvPicPr>
        <p:blipFill>
          <a:blip r:embed="rId2" cstate="print"/>
          <a:srcRect/>
          <a:stretch>
            <a:fillRect/>
          </a:stretch>
        </p:blipFill>
        <p:spPr bwMode="auto">
          <a:xfrm>
            <a:off x="533400" y="1600200"/>
            <a:ext cx="7704658" cy="1524000"/>
          </a:xfrm>
          <a:prstGeom prst="rect">
            <a:avLst/>
          </a:prstGeom>
          <a:noFill/>
        </p:spPr>
      </p:pic>
      <p:pic>
        <p:nvPicPr>
          <p:cNvPr id="5122" name="Picture 2" descr="http://www.woodlands-junior.kent.sch.uk/time/moon/phasessouth.gif"/>
          <p:cNvPicPr>
            <a:picLocks noChangeAspect="1" noChangeArrowheads="1"/>
          </p:cNvPicPr>
          <p:nvPr/>
        </p:nvPicPr>
        <p:blipFill>
          <a:blip r:embed="rId3" cstate="print"/>
          <a:srcRect/>
          <a:stretch>
            <a:fillRect/>
          </a:stretch>
        </p:blipFill>
        <p:spPr bwMode="auto">
          <a:xfrm>
            <a:off x="609600" y="4648200"/>
            <a:ext cx="7620000" cy="1497086"/>
          </a:xfrm>
          <a:prstGeom prst="rect">
            <a:avLst/>
          </a:prstGeom>
          <a:noFill/>
        </p:spPr>
      </p:pic>
      <p:sp>
        <p:nvSpPr>
          <p:cNvPr id="6" name="Title 1"/>
          <p:cNvSpPr txBox="1">
            <a:spLocks/>
          </p:cNvSpPr>
          <p:nvPr/>
        </p:nvSpPr>
        <p:spPr>
          <a:xfrm>
            <a:off x="0" y="3962400"/>
            <a:ext cx="91440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Phases of the moon as seen in the Southern Hemisphere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1239</Words>
  <Application>Microsoft Office PowerPoint</Application>
  <PresentationFormat>On-screen Show (4:3)</PresentationFormat>
  <Paragraphs>145</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Our Moon</vt:lpstr>
      <vt:lpstr>Day 1 - The Phases of the Moon</vt:lpstr>
      <vt:lpstr>Phases - HOT Questions:</vt:lpstr>
      <vt:lpstr>Phases of the moon as seen in the Northern Hemisphere</vt:lpstr>
      <vt:lpstr>Moonshine &amp; Earthshine</vt:lpstr>
      <vt:lpstr>Moon Phases - Activity</vt:lpstr>
      <vt:lpstr>PowerPoint Presentation</vt:lpstr>
      <vt:lpstr>PowerPoint Presentation</vt:lpstr>
      <vt:lpstr>Phases of the moon as seen in the Northern Hemisphere</vt:lpstr>
      <vt:lpstr>PowerPoint Presentation</vt:lpstr>
      <vt:lpstr>PowerPoint Presentation</vt:lpstr>
      <vt:lpstr>PowerPoint Presentation</vt:lpstr>
      <vt:lpstr>Day 2 - Why do eclipses occur?</vt:lpstr>
      <vt:lpstr>PowerPoint Presentation</vt:lpstr>
      <vt:lpstr>Eclipses- Activity</vt:lpstr>
      <vt:lpstr>Because of this tilt, the Moon usually passes just above or below the Earth’s shadow.  About once every six months the Moon can go right through the shadow of the Earth, creating a lunar eclipse.</vt:lpstr>
      <vt:lpstr>Similarly, when the Moon passes directly between the Earth and the Sun, it can momentarily block out the Sun, creating a solar eclipse.  </vt:lpstr>
      <vt:lpstr>The Moon’s orbit is tilted a little bit (about 5°) from the plane of the ecliptic.</vt:lpstr>
      <vt:lpstr>Phases &amp; Eclipses – Bell work QUIZ</vt:lpstr>
      <vt:lpstr>PowerPoint Presentation</vt:lpstr>
      <vt:lpstr>DAY 3 – The Moon</vt:lpstr>
      <vt:lpstr>Moon Rise &amp; Moon Set Activity</vt:lpstr>
      <vt:lpstr>PowerPoint Presentation</vt:lpstr>
      <vt:lpstr>Draw a table in your Notebook to record the rising &amp; setting of the Moon.</vt:lpstr>
      <vt:lpstr>The approximate rising and setting of each moon phase:</vt:lpstr>
      <vt:lpstr>Scenario #1</vt:lpstr>
      <vt:lpstr>Scenario #2</vt:lpstr>
      <vt:lpstr>Scenario #3</vt:lpstr>
      <vt:lpstr>Scenario # 4</vt:lpstr>
      <vt:lpstr>Bell work: Choose the answer that best matches your thinking and explain to support you answer.</vt:lpstr>
      <vt:lpstr>Day 4 – The Dark Side of the Moon</vt:lpstr>
      <vt:lpstr>PowerPoint Presentation</vt:lpstr>
      <vt:lpstr>Dark Side of the Moon  - HOT Questions</vt:lpstr>
      <vt:lpstr>Read 2.2 “The Moon is Earth’s Natural Satellite.”</vt:lpstr>
      <vt:lpstr>Dark Side of the Moon - Activity</vt:lpstr>
      <vt:lpstr>Dark Side of the Moon  HOT Questions</vt:lpstr>
      <vt:lpstr> Has your answer to this probing question changed?</vt:lpstr>
      <vt:lpstr>Which of these students do you agree with.  Why?</vt:lpstr>
      <vt:lpstr>Earth Rise from the Moon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Phases of the Moon</dc:title>
  <dc:creator>James</dc:creator>
  <cp:lastModifiedBy>rheaton</cp:lastModifiedBy>
  <cp:revision>89</cp:revision>
  <dcterms:created xsi:type="dcterms:W3CDTF">2012-03-04T15:41:31Z</dcterms:created>
  <dcterms:modified xsi:type="dcterms:W3CDTF">2017-09-25T16:05:06Z</dcterms:modified>
</cp:coreProperties>
</file>