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4" autoAdjust="0"/>
    <p:restoredTop sz="94660"/>
  </p:normalViewPr>
  <p:slideViewPr>
    <p:cSldViewPr>
      <p:cViewPr>
        <p:scale>
          <a:sx n="100" d="100"/>
          <a:sy n="100" d="100"/>
        </p:scale>
        <p:origin x="-1002" y="-7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E61C13-2275-4118-A1BF-699B1D79AAA3}" type="datetimeFigureOut">
              <a:rPr lang="en-US" smtClean="0"/>
              <a:t>10/27/2017</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EAE2FE-B1C4-45BF-A9F2-7DBFB1E39EDA}" type="slidenum">
              <a:rPr lang="en-US" smtClean="0"/>
              <a:t>‹#›</a:t>
            </a:fld>
            <a:endParaRPr lang="en-US"/>
          </a:p>
        </p:txBody>
      </p:sp>
    </p:spTree>
    <p:extLst>
      <p:ext uri="{BB962C8B-B14F-4D97-AF65-F5344CB8AC3E}">
        <p14:creationId xmlns:p14="http://schemas.microsoft.com/office/powerpoint/2010/main" val="942563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EAE2FE-B1C4-45BF-A9F2-7DBFB1E39EDA}" type="slidenum">
              <a:rPr lang="en-US" smtClean="0"/>
              <a:t>1</a:t>
            </a:fld>
            <a:endParaRPr lang="en-US"/>
          </a:p>
        </p:txBody>
      </p:sp>
    </p:spTree>
    <p:extLst>
      <p:ext uri="{BB962C8B-B14F-4D97-AF65-F5344CB8AC3E}">
        <p14:creationId xmlns:p14="http://schemas.microsoft.com/office/powerpoint/2010/main" val="1903986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FCB559-102F-4BDE-9C49-7B361EF59D17}"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F8250-C4F9-4B7F-98E0-49EEB4575B03}" type="slidenum">
              <a:rPr lang="en-US" smtClean="0"/>
              <a:t>‹#›</a:t>
            </a:fld>
            <a:endParaRPr lang="en-US"/>
          </a:p>
        </p:txBody>
      </p:sp>
    </p:spTree>
    <p:extLst>
      <p:ext uri="{BB962C8B-B14F-4D97-AF65-F5344CB8AC3E}">
        <p14:creationId xmlns:p14="http://schemas.microsoft.com/office/powerpoint/2010/main" val="417910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FCB559-102F-4BDE-9C49-7B361EF59D17}"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F8250-C4F9-4B7F-98E0-49EEB4575B03}" type="slidenum">
              <a:rPr lang="en-US" smtClean="0"/>
              <a:t>‹#›</a:t>
            </a:fld>
            <a:endParaRPr lang="en-US"/>
          </a:p>
        </p:txBody>
      </p:sp>
    </p:spTree>
    <p:extLst>
      <p:ext uri="{BB962C8B-B14F-4D97-AF65-F5344CB8AC3E}">
        <p14:creationId xmlns:p14="http://schemas.microsoft.com/office/powerpoint/2010/main" val="3105329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FCB559-102F-4BDE-9C49-7B361EF59D17}"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F8250-C4F9-4B7F-98E0-49EEB4575B03}" type="slidenum">
              <a:rPr lang="en-US" smtClean="0"/>
              <a:t>‹#›</a:t>
            </a:fld>
            <a:endParaRPr lang="en-US"/>
          </a:p>
        </p:txBody>
      </p:sp>
    </p:spTree>
    <p:extLst>
      <p:ext uri="{BB962C8B-B14F-4D97-AF65-F5344CB8AC3E}">
        <p14:creationId xmlns:p14="http://schemas.microsoft.com/office/powerpoint/2010/main" val="2019601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FCB559-102F-4BDE-9C49-7B361EF59D17}"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F8250-C4F9-4B7F-98E0-49EEB4575B03}" type="slidenum">
              <a:rPr lang="en-US" smtClean="0"/>
              <a:t>‹#›</a:t>
            </a:fld>
            <a:endParaRPr lang="en-US"/>
          </a:p>
        </p:txBody>
      </p:sp>
    </p:spTree>
    <p:extLst>
      <p:ext uri="{BB962C8B-B14F-4D97-AF65-F5344CB8AC3E}">
        <p14:creationId xmlns:p14="http://schemas.microsoft.com/office/powerpoint/2010/main" val="3075156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FCB559-102F-4BDE-9C49-7B361EF59D17}"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F8250-C4F9-4B7F-98E0-49EEB4575B03}" type="slidenum">
              <a:rPr lang="en-US" smtClean="0"/>
              <a:t>‹#›</a:t>
            </a:fld>
            <a:endParaRPr lang="en-US"/>
          </a:p>
        </p:txBody>
      </p:sp>
    </p:spTree>
    <p:extLst>
      <p:ext uri="{BB962C8B-B14F-4D97-AF65-F5344CB8AC3E}">
        <p14:creationId xmlns:p14="http://schemas.microsoft.com/office/powerpoint/2010/main" val="1495735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FCB559-102F-4BDE-9C49-7B361EF59D17}"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F8250-C4F9-4B7F-98E0-49EEB4575B03}" type="slidenum">
              <a:rPr lang="en-US" smtClean="0"/>
              <a:t>‹#›</a:t>
            </a:fld>
            <a:endParaRPr lang="en-US"/>
          </a:p>
        </p:txBody>
      </p:sp>
    </p:spTree>
    <p:extLst>
      <p:ext uri="{BB962C8B-B14F-4D97-AF65-F5344CB8AC3E}">
        <p14:creationId xmlns:p14="http://schemas.microsoft.com/office/powerpoint/2010/main" val="3776211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FCB559-102F-4BDE-9C49-7B361EF59D17}" type="datetimeFigureOut">
              <a:rPr lang="en-US" smtClean="0"/>
              <a:t>10/27/2017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6F8250-C4F9-4B7F-98E0-49EEB4575B03}" type="slidenum">
              <a:rPr lang="en-US" smtClean="0"/>
              <a:t>‹#›</a:t>
            </a:fld>
            <a:endParaRPr lang="en-US"/>
          </a:p>
        </p:txBody>
      </p:sp>
    </p:spTree>
    <p:extLst>
      <p:ext uri="{BB962C8B-B14F-4D97-AF65-F5344CB8AC3E}">
        <p14:creationId xmlns:p14="http://schemas.microsoft.com/office/powerpoint/2010/main" val="39088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FCB559-102F-4BDE-9C49-7B361EF59D17}" type="datetimeFigureOut">
              <a:rPr lang="en-US" smtClean="0"/>
              <a:t>10/27/2017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6F8250-C4F9-4B7F-98E0-49EEB4575B03}" type="slidenum">
              <a:rPr lang="en-US" smtClean="0"/>
              <a:t>‹#›</a:t>
            </a:fld>
            <a:endParaRPr lang="en-US"/>
          </a:p>
        </p:txBody>
      </p:sp>
    </p:spTree>
    <p:extLst>
      <p:ext uri="{BB962C8B-B14F-4D97-AF65-F5344CB8AC3E}">
        <p14:creationId xmlns:p14="http://schemas.microsoft.com/office/powerpoint/2010/main" val="2269962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FCB559-102F-4BDE-9C49-7B361EF59D17}" type="datetimeFigureOut">
              <a:rPr lang="en-US" smtClean="0"/>
              <a:t>10/27/2017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6F8250-C4F9-4B7F-98E0-49EEB4575B03}" type="slidenum">
              <a:rPr lang="en-US" smtClean="0"/>
              <a:t>‹#›</a:t>
            </a:fld>
            <a:endParaRPr lang="en-US"/>
          </a:p>
        </p:txBody>
      </p:sp>
    </p:spTree>
    <p:extLst>
      <p:ext uri="{BB962C8B-B14F-4D97-AF65-F5344CB8AC3E}">
        <p14:creationId xmlns:p14="http://schemas.microsoft.com/office/powerpoint/2010/main" val="4088204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FCB559-102F-4BDE-9C49-7B361EF59D17}"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F8250-C4F9-4B7F-98E0-49EEB4575B03}" type="slidenum">
              <a:rPr lang="en-US" smtClean="0"/>
              <a:t>‹#›</a:t>
            </a:fld>
            <a:endParaRPr lang="en-US"/>
          </a:p>
        </p:txBody>
      </p:sp>
    </p:spTree>
    <p:extLst>
      <p:ext uri="{BB962C8B-B14F-4D97-AF65-F5344CB8AC3E}">
        <p14:creationId xmlns:p14="http://schemas.microsoft.com/office/powerpoint/2010/main" val="2273216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FCB559-102F-4BDE-9C49-7B361EF59D17}"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F8250-C4F9-4B7F-98E0-49EEB4575B03}" type="slidenum">
              <a:rPr lang="en-US" smtClean="0"/>
              <a:t>‹#›</a:t>
            </a:fld>
            <a:endParaRPr lang="en-US"/>
          </a:p>
        </p:txBody>
      </p:sp>
    </p:spTree>
    <p:extLst>
      <p:ext uri="{BB962C8B-B14F-4D97-AF65-F5344CB8AC3E}">
        <p14:creationId xmlns:p14="http://schemas.microsoft.com/office/powerpoint/2010/main" val="1944565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0FCB559-102F-4BDE-9C49-7B361EF59D17}" type="datetimeFigureOut">
              <a:rPr lang="en-US" smtClean="0"/>
              <a:t>10/27/2017</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A6F8250-C4F9-4B7F-98E0-49EEB4575B03}" type="slidenum">
              <a:rPr lang="en-US" smtClean="0"/>
              <a:t>‹#›</a:t>
            </a:fld>
            <a:endParaRPr lang="en-US"/>
          </a:p>
        </p:txBody>
      </p:sp>
    </p:spTree>
    <p:extLst>
      <p:ext uri="{BB962C8B-B14F-4D97-AF65-F5344CB8AC3E}">
        <p14:creationId xmlns:p14="http://schemas.microsoft.com/office/powerpoint/2010/main" val="1719677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Castellar" panose="020A0402060406010301" pitchFamily="18" charset="0"/>
              </a:rPr>
              <a:t>TCDS Weather Now</a:t>
            </a:r>
            <a:r>
              <a:rPr lang="en-US" sz="1400" dirty="0" smtClean="0">
                <a:latin typeface="Castellar" panose="020A0402060406010301" pitchFamily="18" charset="0"/>
              </a:rPr>
              <a:t/>
            </a:r>
            <a:br>
              <a:rPr lang="en-US" sz="1400" dirty="0" smtClean="0">
                <a:latin typeface="Castellar" panose="020A0402060406010301" pitchFamily="18" charset="0"/>
              </a:rPr>
            </a:br>
            <a:r>
              <a:rPr lang="en-US" sz="1400" dirty="0" smtClean="0">
                <a:latin typeface="Castellar" panose="020A0402060406010301" pitchFamily="18" charset="0"/>
              </a:rPr>
              <a:t>April 12</a:t>
            </a:r>
            <a:r>
              <a:rPr lang="en-US" sz="1400" dirty="0" smtClean="0">
                <a:latin typeface="Castellar" panose="020A0402060406010301" pitchFamily="18" charset="0"/>
              </a:rPr>
              <a:t>, </a:t>
            </a:r>
            <a:r>
              <a:rPr lang="en-US" sz="1400" dirty="0" smtClean="0">
                <a:latin typeface="Castellar" panose="020A0402060406010301" pitchFamily="18" charset="0"/>
              </a:rPr>
              <a:t>2017</a:t>
            </a:r>
            <a:r>
              <a:rPr lang="en-US" dirty="0" smtClean="0">
                <a:latin typeface="Castellar" panose="020A0402060406010301" pitchFamily="18" charset="0"/>
              </a:rPr>
              <a:t/>
            </a:r>
            <a:br>
              <a:rPr lang="en-US" dirty="0" smtClean="0">
                <a:latin typeface="Castellar" panose="020A0402060406010301" pitchFamily="18" charset="0"/>
              </a:rPr>
            </a:br>
            <a:endParaRPr lang="en-US" dirty="0">
              <a:latin typeface="Castellar" panose="020A0402060406010301" pitchFamily="18" charset="0"/>
            </a:endParaRPr>
          </a:p>
        </p:txBody>
      </p:sp>
      <p:sp>
        <p:nvSpPr>
          <p:cNvPr id="5" name="Text Placeholder 4"/>
          <p:cNvSpPr>
            <a:spLocks noGrp="1"/>
          </p:cNvSpPr>
          <p:nvPr>
            <p:ph type="body" idx="1"/>
          </p:nvPr>
        </p:nvSpPr>
        <p:spPr>
          <a:xfrm>
            <a:off x="228600" y="1143000"/>
            <a:ext cx="3030141" cy="472016"/>
          </a:xfrm>
        </p:spPr>
        <p:txBody>
          <a:bodyPr>
            <a:normAutofit/>
          </a:bodyPr>
          <a:lstStyle/>
          <a:p>
            <a:r>
              <a:rPr lang="en-US" sz="1800" dirty="0" smtClean="0">
                <a:latin typeface="Lucida Bright" panose="02040602050505020304" pitchFamily="18" charset="0"/>
              </a:rPr>
              <a:t>A tornado, where?</a:t>
            </a:r>
            <a:endParaRPr lang="en-US" sz="1800" dirty="0">
              <a:latin typeface="Lucida Bright" panose="02040602050505020304" pitchFamily="18" charset="0"/>
            </a:endParaRPr>
          </a:p>
        </p:txBody>
      </p:sp>
      <p:sp>
        <p:nvSpPr>
          <p:cNvPr id="6" name="Content Placeholder 5"/>
          <p:cNvSpPr>
            <a:spLocks noGrp="1"/>
          </p:cNvSpPr>
          <p:nvPr>
            <p:ph sz="half" idx="2"/>
          </p:nvPr>
        </p:nvSpPr>
        <p:spPr>
          <a:xfrm>
            <a:off x="152400" y="1600200"/>
            <a:ext cx="3030141" cy="7162800"/>
          </a:xfrm>
        </p:spPr>
        <p:txBody>
          <a:bodyPr>
            <a:noAutofit/>
          </a:bodyPr>
          <a:lstStyle/>
          <a:p>
            <a:pPr marL="0" indent="0">
              <a:buNone/>
            </a:pPr>
            <a:r>
              <a:rPr lang="en-US" sz="1000" dirty="0">
                <a:latin typeface="Lucida Bright" panose="02040602050505020304" pitchFamily="18" charset="0"/>
              </a:rPr>
              <a:t> </a:t>
            </a:r>
            <a:r>
              <a:rPr lang="en-US" sz="1000" dirty="0" smtClean="0">
                <a:latin typeface="Lucida Bright" panose="02040602050505020304" pitchFamily="18" charset="0"/>
              </a:rPr>
              <a:t>    At 2pm yesterday, a small tornado began forming in the city of Marana, just North of Tucson.  Witnesses  reported  seeing the pendant form from one of the larger </a:t>
            </a:r>
            <a:r>
              <a:rPr lang="en-US" sz="1000" dirty="0" err="1" smtClean="0">
                <a:latin typeface="Lucida Bright" panose="02040602050505020304" pitchFamily="18" charset="0"/>
              </a:rPr>
              <a:t>cummulo</a:t>
            </a:r>
            <a:r>
              <a:rPr lang="en-US" sz="1000" dirty="0" smtClean="0">
                <a:latin typeface="Lucida Bright" panose="02040602050505020304" pitchFamily="18" charset="0"/>
              </a:rPr>
              <a:t>- </a:t>
            </a:r>
            <a:r>
              <a:rPr lang="en-US" sz="1000" dirty="0" smtClean="0">
                <a:latin typeface="Lucida Bright" panose="02040602050505020304" pitchFamily="18" charset="0"/>
              </a:rPr>
              <a:t>nimbus </a:t>
            </a:r>
            <a:r>
              <a:rPr lang="en-US" sz="1000" dirty="0" smtClean="0">
                <a:latin typeface="Lucida Bright" panose="02040602050505020304" pitchFamily="18" charset="0"/>
              </a:rPr>
              <a:t>clouds, often familiar with monsoon  clouds.  </a:t>
            </a:r>
          </a:p>
          <a:p>
            <a:pPr marL="0" indent="0">
              <a:buNone/>
            </a:pPr>
            <a:r>
              <a:rPr lang="en-US" sz="1000" dirty="0">
                <a:latin typeface="Lucida Bright" panose="02040602050505020304" pitchFamily="18" charset="0"/>
              </a:rPr>
              <a:t> </a:t>
            </a:r>
            <a:r>
              <a:rPr lang="en-US" sz="1000" dirty="0" smtClean="0">
                <a:latin typeface="Lucida Bright" panose="02040602050505020304" pitchFamily="18" charset="0"/>
              </a:rPr>
              <a:t>    This unusual siting has left many a little worried as </a:t>
            </a:r>
            <a:r>
              <a:rPr lang="en-US" sz="1000" dirty="0" smtClean="0">
                <a:latin typeface="Lucida Bright" panose="02040602050505020304" pitchFamily="18" charset="0"/>
              </a:rPr>
              <a:t> Arizona is far from Tornado Alley.  So , what do  we need to do to be safe?  Most homes along Tornado Alley have basements for safety; however, the In Arizona the ground is very hard, making the </a:t>
            </a:r>
            <a:r>
              <a:rPr lang="en-US" sz="1000" dirty="0" err="1" smtClean="0">
                <a:latin typeface="Lucida Bright" panose="02040602050505020304" pitchFamily="18" charset="0"/>
              </a:rPr>
              <a:t>feasability</a:t>
            </a:r>
            <a:r>
              <a:rPr lang="en-US" sz="1000" dirty="0" smtClean="0">
                <a:latin typeface="Lucida Bright" panose="02040602050505020304" pitchFamily="18" charset="0"/>
              </a:rPr>
              <a:t> of house basements  unlikely, and very expensive.</a:t>
            </a:r>
          </a:p>
          <a:p>
            <a:pPr marL="0" indent="0">
              <a:buNone/>
            </a:pPr>
            <a:r>
              <a:rPr lang="en-US" sz="1000" dirty="0">
                <a:latin typeface="Lucida Bright" panose="02040602050505020304" pitchFamily="18" charset="0"/>
              </a:rPr>
              <a:t> </a:t>
            </a:r>
            <a:r>
              <a:rPr lang="en-US" sz="1000" dirty="0" smtClean="0">
                <a:latin typeface="Lucida Bright" panose="02040602050505020304" pitchFamily="18" charset="0"/>
              </a:rPr>
              <a:t>    </a:t>
            </a:r>
          </a:p>
          <a:p>
            <a:pPr marL="0" indent="0">
              <a:buNone/>
            </a:pPr>
            <a:r>
              <a:rPr lang="en-US" sz="1000" b="1" dirty="0" smtClean="0">
                <a:latin typeface="Lucida Bright" panose="02040602050505020304" pitchFamily="18" charset="0"/>
              </a:rPr>
              <a:t>How to spot a tornado forming</a:t>
            </a:r>
          </a:p>
          <a:p>
            <a:pPr marL="0" indent="0">
              <a:buNone/>
            </a:pPr>
            <a:r>
              <a:rPr lang="en-US" sz="1000" b="1" dirty="0">
                <a:latin typeface="Lucida Bright" panose="02040602050505020304" pitchFamily="18" charset="0"/>
              </a:rPr>
              <a:t> </a:t>
            </a:r>
            <a:r>
              <a:rPr lang="en-US" sz="1000" b="1" dirty="0" smtClean="0">
                <a:latin typeface="Lucida Bright" panose="02040602050505020304" pitchFamily="18" charset="0"/>
              </a:rPr>
              <a:t>   </a:t>
            </a:r>
            <a:r>
              <a:rPr lang="en-US" sz="1000" dirty="0" smtClean="0">
                <a:latin typeface="Lucida Bright" panose="02040602050505020304" pitchFamily="18" charset="0"/>
              </a:rPr>
              <a:t>Tornadoes are hard to predict, but for the avid storm tracker, it would be really helpful to have mobile radar system attached to your vehicle.  For those not so bold and crazy, you can work in a ground based radar station to track storm movement and pendant formations.</a:t>
            </a:r>
            <a:endParaRPr lang="en-US" sz="1000" b="1" dirty="0" smtClean="0">
              <a:latin typeface="Lucida Bright" panose="02040602050505020304" pitchFamily="18" charset="0"/>
            </a:endParaRPr>
          </a:p>
          <a:p>
            <a:pPr marL="0" indent="0">
              <a:buNone/>
            </a:pPr>
            <a:r>
              <a:rPr lang="en-US" sz="1000" dirty="0" smtClean="0">
                <a:latin typeface="Lucida Bright" panose="02040602050505020304" pitchFamily="18" charset="0"/>
              </a:rPr>
              <a:t>    Computer modeling is also used to help identify how tornadoes form and move across the lands, destroying neighborhoods, while leaving some homes almost untouched.</a:t>
            </a:r>
          </a:p>
          <a:p>
            <a:pPr marL="0" indent="0">
              <a:buNone/>
            </a:pPr>
            <a:r>
              <a:rPr lang="en-US" sz="1000" dirty="0">
                <a:latin typeface="Lucida Bright" panose="02040602050505020304" pitchFamily="18" charset="0"/>
              </a:rPr>
              <a:t> </a:t>
            </a:r>
            <a:r>
              <a:rPr lang="en-US" sz="1000" dirty="0" smtClean="0">
                <a:latin typeface="Lucida Bright" panose="02040602050505020304" pitchFamily="18" charset="0"/>
              </a:rPr>
              <a:t>   The three conditions necessary for a tornado are humidity, unstable air, and a lifting source.  As the down draft circles from the clouds forming a pendant, it continues to move toward the ground causing the unstable air.  When the updraft of warm air lifts off the ground, it moves inside the cyclone of the down draft, essentially squeezing up the updraft into a tornado.</a:t>
            </a:r>
          </a:p>
          <a:p>
            <a:pPr marL="0" indent="0">
              <a:buNone/>
            </a:pPr>
            <a:endParaRPr lang="en-US" sz="1000" dirty="0">
              <a:latin typeface="Lucida Bright" panose="02040602050505020304" pitchFamily="18" charset="0"/>
            </a:endParaRPr>
          </a:p>
          <a:p>
            <a:pPr marL="0" indent="0">
              <a:buNone/>
            </a:pPr>
            <a:r>
              <a:rPr lang="en-US" sz="1000" b="1" dirty="0" smtClean="0">
                <a:latin typeface="Lucida Bright" panose="02040602050505020304" pitchFamily="18" charset="0"/>
              </a:rPr>
              <a:t>How to stay safe</a:t>
            </a:r>
            <a:endParaRPr lang="en-US" sz="1000" b="1" dirty="0" smtClean="0">
              <a:latin typeface="Lucida Bright" panose="02040602050505020304" pitchFamily="18" charset="0"/>
            </a:endParaRPr>
          </a:p>
          <a:p>
            <a:pPr marL="0" indent="0">
              <a:buNone/>
            </a:pPr>
            <a:r>
              <a:rPr lang="en-US" sz="1000" dirty="0" smtClean="0">
                <a:latin typeface="Lucida Bright" panose="02040602050505020304" pitchFamily="18" charset="0"/>
              </a:rPr>
              <a:t>   At home, one safety measure you can take is </a:t>
            </a:r>
            <a:r>
              <a:rPr lang="en-US" sz="1000" dirty="0" smtClean="0">
                <a:latin typeface="Lucida Bright" panose="02040602050505020304" pitchFamily="18" charset="0"/>
              </a:rPr>
              <a:t>getting in your bathtub and place either a mattress or cushions above your head.  At work school, you should move all the desks to the center of the room, away from any windows, and get under the desks.</a:t>
            </a:r>
            <a:endParaRPr lang="en-US" sz="1000" dirty="0" smtClean="0">
              <a:latin typeface="Lucida Bright" panose="02040602050505020304" pitchFamily="18" charset="0"/>
            </a:endParaRPr>
          </a:p>
        </p:txBody>
      </p:sp>
      <p:sp>
        <p:nvSpPr>
          <p:cNvPr id="8" name="Content Placeholder 7"/>
          <p:cNvSpPr>
            <a:spLocks noGrp="1"/>
          </p:cNvSpPr>
          <p:nvPr>
            <p:ph sz="quarter" idx="4"/>
          </p:nvPr>
        </p:nvSpPr>
        <p:spPr>
          <a:xfrm>
            <a:off x="3445178" y="1676400"/>
            <a:ext cx="3031331" cy="6858000"/>
          </a:xfrm>
        </p:spPr>
        <p:txBody>
          <a:bodyPr>
            <a:normAutofit/>
          </a:bodyPr>
          <a:lstStyle/>
          <a:p>
            <a:pPr marL="0" indent="0">
              <a:buNone/>
            </a:pPr>
            <a:r>
              <a:rPr lang="en-US" sz="1000" dirty="0" smtClean="0">
                <a:latin typeface="Lucida Bright" panose="02040602050505020304" pitchFamily="18" charset="0"/>
              </a:rPr>
              <a:t>In any case, stay away from windows and flying debris.  Realistically, there is no safe place in a car.  The only thing you can really do is drive away from it if you see it forming.  Drive somewhere you can get inside for shelter.  </a:t>
            </a:r>
          </a:p>
          <a:p>
            <a:pPr marL="0" indent="0">
              <a:buNone/>
            </a:pPr>
            <a:endParaRPr lang="en-US" sz="1000" dirty="0">
              <a:latin typeface="Lucida Bright" panose="02040602050505020304" pitchFamily="18" charset="0"/>
            </a:endParaRPr>
          </a:p>
          <a:p>
            <a:pPr marL="0" indent="0">
              <a:buNone/>
            </a:pPr>
            <a:r>
              <a:rPr lang="en-US" sz="1000" b="1" dirty="0" smtClean="0">
                <a:latin typeface="Lucida Bright" panose="02040602050505020304" pitchFamily="18" charset="0"/>
              </a:rPr>
              <a:t>Tornado Alley</a:t>
            </a:r>
          </a:p>
          <a:p>
            <a:pPr marL="0" indent="0">
              <a:buNone/>
            </a:pPr>
            <a:r>
              <a:rPr lang="en-US" sz="1000" dirty="0">
                <a:latin typeface="Lucida Bright" panose="02040602050505020304" pitchFamily="18" charset="0"/>
              </a:rPr>
              <a:t> </a:t>
            </a:r>
            <a:r>
              <a:rPr lang="en-US" sz="1000" dirty="0" smtClean="0">
                <a:latin typeface="Lucida Bright" panose="02040602050505020304" pitchFamily="18" charset="0"/>
              </a:rPr>
              <a:t>   Tornado Alley is literally the Heartland of America.  Tornadoes are more likely to hit these areas than any where else in the United States, including Alaska and Hawaii.  The main states include Texas, Oklahoma, Kansas, Nebraska, and South Dakota.  More states have recently been added</a:t>
            </a:r>
          </a:p>
          <a:p>
            <a:pPr marL="0" indent="0">
              <a:buNone/>
            </a:pPr>
            <a:endParaRPr lang="en-US" sz="1000" dirty="0">
              <a:latin typeface="Lucida Bright" panose="02040602050505020304" pitchFamily="18" charset="0"/>
            </a:endParaRPr>
          </a:p>
          <a:p>
            <a:pPr marL="0" indent="0">
              <a:buNone/>
            </a:pPr>
            <a:endParaRPr lang="en-US" sz="1000" dirty="0" smtClean="0">
              <a:latin typeface="Lucida Bright" panose="02040602050505020304" pitchFamily="18" charset="0"/>
            </a:endParaRPr>
          </a:p>
          <a:p>
            <a:pPr marL="0" indent="0">
              <a:buNone/>
            </a:pPr>
            <a:endParaRPr lang="en-US" sz="1000" dirty="0">
              <a:latin typeface="Lucida Bright" panose="02040602050505020304" pitchFamily="18" charset="0"/>
            </a:endParaRPr>
          </a:p>
          <a:p>
            <a:pPr marL="0" indent="0">
              <a:buNone/>
            </a:pPr>
            <a:endParaRPr lang="en-US" sz="1000" dirty="0" smtClean="0">
              <a:latin typeface="Lucida Bright" panose="02040602050505020304" pitchFamily="18" charset="0"/>
            </a:endParaRPr>
          </a:p>
          <a:p>
            <a:pPr marL="0" indent="0">
              <a:buNone/>
            </a:pPr>
            <a:endParaRPr lang="en-US" sz="1000" dirty="0">
              <a:latin typeface="Lucida Bright" panose="02040602050505020304" pitchFamily="18" charset="0"/>
            </a:endParaRPr>
          </a:p>
          <a:p>
            <a:pPr marL="0" indent="0">
              <a:buNone/>
            </a:pPr>
            <a:endParaRPr lang="en-US" sz="1000" dirty="0" smtClean="0">
              <a:latin typeface="Lucida Bright" panose="02040602050505020304" pitchFamily="18" charset="0"/>
            </a:endParaRPr>
          </a:p>
          <a:p>
            <a:pPr marL="0" indent="0">
              <a:buNone/>
            </a:pPr>
            <a:endParaRPr lang="en-US" sz="1000" dirty="0">
              <a:latin typeface="Lucida Bright" panose="02040602050505020304" pitchFamily="18" charset="0"/>
            </a:endParaRPr>
          </a:p>
          <a:p>
            <a:pPr marL="0" indent="0">
              <a:buNone/>
            </a:pPr>
            <a:endParaRPr lang="en-US" sz="1000" dirty="0" smtClean="0">
              <a:latin typeface="Lucida Bright" panose="02040602050505020304" pitchFamily="18" charset="0"/>
            </a:endParaRPr>
          </a:p>
          <a:p>
            <a:pPr marL="0" indent="0">
              <a:buNone/>
            </a:pPr>
            <a:endParaRPr lang="en-US" sz="1000" dirty="0">
              <a:latin typeface="Lucida Bright" panose="02040602050505020304" pitchFamily="18" charset="0"/>
            </a:endParaRPr>
          </a:p>
          <a:p>
            <a:pPr marL="0" indent="0">
              <a:buNone/>
            </a:pPr>
            <a:endParaRPr lang="en-US" sz="1000" dirty="0" smtClean="0">
              <a:latin typeface="Lucida Bright" panose="02040602050505020304" pitchFamily="18" charset="0"/>
            </a:endParaRPr>
          </a:p>
          <a:p>
            <a:pPr marL="0" indent="0">
              <a:buNone/>
            </a:pPr>
            <a:endParaRPr lang="en-US" sz="1000" dirty="0" smtClean="0">
              <a:latin typeface="Lucida Bright" panose="02040602050505020304" pitchFamily="18" charset="0"/>
            </a:endParaRPr>
          </a:p>
          <a:p>
            <a:pPr marL="0" indent="0">
              <a:buNone/>
            </a:pPr>
            <a:endParaRPr lang="en-US" sz="1000" dirty="0">
              <a:latin typeface="Lucida Bright" panose="02040602050505020304" pitchFamily="18" charset="0"/>
            </a:endParaRPr>
          </a:p>
          <a:p>
            <a:pPr marL="0" indent="0">
              <a:buNone/>
            </a:pPr>
            <a:r>
              <a:rPr lang="en-US" sz="1000" dirty="0" smtClean="0">
                <a:latin typeface="Lucida Bright" panose="02040602050505020304" pitchFamily="18" charset="0"/>
              </a:rPr>
              <a:t>    Like warm water is fuel for a hurricane, Tornado Alley provides the necessary air and moisture conditions for a tornado to form.  Peak months for Tornado season are March thru June.  Storm trackers are less likely found outside of Tornado Alley because of the lack of tornadoes in those areas.</a:t>
            </a:r>
          </a:p>
          <a:p>
            <a:pPr marL="0" indent="0">
              <a:buNone/>
            </a:pPr>
            <a:r>
              <a:rPr lang="en-US" sz="1000" dirty="0" smtClean="0">
                <a:latin typeface="Lucida Bright" panose="02040602050505020304" pitchFamily="18" charset="0"/>
              </a:rPr>
              <a:t>    Fortunately, the tornado in Marana was short and only had minimal damage.  As monsoon season seems to be more violent, we can only wonder if we should expect to see more tornadoes in Arizona.</a:t>
            </a:r>
          </a:p>
          <a:p>
            <a:pPr marL="0" indent="0">
              <a:buNone/>
            </a:pPr>
            <a:endParaRPr lang="en-US" sz="1000" dirty="0">
              <a:latin typeface="Lucida Bright" panose="02040602050505020304" pitchFamily="18" charset="0"/>
            </a:endParaRPr>
          </a:p>
          <a:p>
            <a:pPr marL="0" indent="0">
              <a:buNone/>
            </a:pPr>
            <a:endParaRPr lang="en-US" sz="1000" dirty="0">
              <a:latin typeface="Lucida Bright" panose="02040602050505020304" pitchFamily="18"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4267200"/>
            <a:ext cx="2795588" cy="18240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84857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TotalTime>
  <Words>534</Words>
  <Application>Microsoft Office PowerPoint</Application>
  <PresentationFormat>On-screen Show (4:3)</PresentationFormat>
  <Paragraphs>31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TCDS Weather Now April 12, 2017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TCDS Weather Now</dc:title>
  <dc:creator>rheaton</dc:creator>
  <cp:lastModifiedBy>rheaton</cp:lastModifiedBy>
  <cp:revision>20</cp:revision>
  <dcterms:created xsi:type="dcterms:W3CDTF">2017-10-26T19:43:03Z</dcterms:created>
  <dcterms:modified xsi:type="dcterms:W3CDTF">2017-10-27T21:33:54Z</dcterms:modified>
</cp:coreProperties>
</file>