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61" r:id="rId6"/>
    <p:sldId id="259"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4353B-739D-4479-B399-3D3C28A9A557}" type="datetimeFigureOut">
              <a:rPr lang="en-US" smtClean="0"/>
              <a:pPr/>
              <a:t>9/15/2017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1BD29-E05F-43F3-B48E-670448177EC4}" type="slidenum">
              <a:rPr lang="en-US" smtClean="0"/>
              <a:pPr/>
              <a:t>‹#›</a:t>
            </a:fld>
            <a:endParaRPr lang="en-US"/>
          </a:p>
        </p:txBody>
      </p:sp>
    </p:spTree>
    <p:extLst>
      <p:ext uri="{BB962C8B-B14F-4D97-AF65-F5344CB8AC3E}">
        <p14:creationId xmlns:p14="http://schemas.microsoft.com/office/powerpoint/2010/main" val="31598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C772C-0ADC-44CA-95C4-860F4BEE3B28}"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6B2D5F-AB12-45C5-BB10-514C02983DDB}" type="slidenum">
              <a:rPr lang="en-US"/>
              <a:pPr/>
              <a:t>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08B98373-D371-4425-9D6A-3B1D824191D0}" type="slidenum">
              <a:rPr lang="en-US" smtClean="0"/>
              <a:pPr/>
              <a:t>7</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smtClean="0"/>
              <a:t>After seasons on Earth have been mastered, the subject can be further extended by examining the seasons on other planets.</a:t>
            </a:r>
          </a:p>
          <a:p>
            <a:pPr eaLnBrk="1" hangingPunct="1"/>
            <a:endParaRPr lang="en-US" smtClean="0"/>
          </a:p>
          <a:p>
            <a:pPr eaLnBrk="1" hangingPunct="1"/>
            <a:r>
              <a:rPr lang="en-US" smtClean="0"/>
              <a:t>Mars image from http://photojournal.jpl.nasa.gov/catalog/PIA01589 and taken by the Hubble Space Telescope</a:t>
            </a:r>
          </a:p>
          <a:p>
            <a:pPr eaLnBrk="1" hangingPunct="1"/>
            <a:r>
              <a:rPr lang="en-US" smtClean="0"/>
              <a:t>Uranus image from http://photojournal.jpl.nasa.gov/catalog/PIA02963 and taken by the Hubble Space Telescope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871E1BE4-7FCB-418D-8E3F-A3EEF8182171}" type="slidenum">
              <a:rPr lang="en-US" smtClean="0"/>
              <a:pPr/>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mtClean="0"/>
              <a:t>When Mars’ south pole is tilted toward the Sun, Mars is many millions of miles closer to the Sun; when Mars’ south pole is tilted away from the Sun, it is much further from the Sun.  So the south pole experiences more extreme changes in the seasons than the north pole does.</a:t>
            </a:r>
          </a:p>
          <a:p>
            <a:pPr eaLnBrk="1" hangingPunct="1"/>
            <a:endParaRPr lang="en-US" smtClean="0"/>
          </a:p>
          <a:p>
            <a:pPr eaLnBrk="1" hangingPunct="1"/>
            <a:r>
              <a:rPr lang="en-US" smtClean="0"/>
              <a:t>The image of Mars was taken by the Hubble Space Telescope and can be found at http://photojournal.jpl.nasa.gov/jpegMod/PIA03154_modest.jpg; it was edited for this diagram by the staff of LPI.</a:t>
            </a:r>
          </a:p>
          <a:p>
            <a:pPr eaLnBrk="1" hangingPunct="1"/>
            <a:endParaRPr lang="en-US" smtClean="0"/>
          </a:p>
          <a:p>
            <a:pPr eaLnBrk="1" hangingPunct="1"/>
            <a:r>
              <a:rPr lang="en-US" smtClean="0"/>
              <a:t>More information on Mars’ seasons is at http://barsoom.msss.com/http/ps/seasons/seasons.html</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AC3E0-E5DC-4385-91C0-25DC9C12FE4F}" type="datetimeFigureOut">
              <a:rPr lang="en-US" smtClean="0"/>
              <a:pPr/>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AC3E0-E5DC-4385-91C0-25DC9C12FE4F}" type="datetimeFigureOut">
              <a:rPr lang="en-US" smtClean="0"/>
              <a:pPr/>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AC3E0-E5DC-4385-91C0-25DC9C12FE4F}" type="datetimeFigureOut">
              <a:rPr lang="en-US" smtClean="0"/>
              <a:pPr/>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AC3E0-E5DC-4385-91C0-25DC9C12FE4F}" type="datetimeFigureOut">
              <a:rPr lang="en-US" smtClean="0"/>
              <a:pPr/>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AC3E0-E5DC-4385-91C0-25DC9C12FE4F}" type="datetimeFigureOut">
              <a:rPr lang="en-US" smtClean="0"/>
              <a:pPr/>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AC3E0-E5DC-4385-91C0-25DC9C12FE4F}" type="datetimeFigureOut">
              <a:rPr lang="en-US" smtClean="0"/>
              <a:pPr/>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AC3E0-E5DC-4385-91C0-25DC9C12FE4F}" type="datetimeFigureOut">
              <a:rPr lang="en-US" smtClean="0"/>
              <a:pPr/>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AC3E0-E5DC-4385-91C0-25DC9C12FE4F}" type="datetimeFigureOut">
              <a:rPr lang="en-US" smtClean="0"/>
              <a:pPr/>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AC3E0-E5DC-4385-91C0-25DC9C12FE4F}" type="datetimeFigureOut">
              <a:rPr lang="en-US" smtClean="0"/>
              <a:pPr/>
              <a:t>9/15/2017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AC3E0-E5DC-4385-91C0-25DC9C12FE4F}" type="datetimeFigureOut">
              <a:rPr lang="en-US" smtClean="0"/>
              <a:pPr/>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AC3E0-E5DC-4385-91C0-25DC9C12FE4F}" type="datetimeFigureOut">
              <a:rPr lang="en-US" smtClean="0"/>
              <a:pPr/>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8DC2-EED0-468F-970A-A6E47E65D6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AC3E0-E5DC-4385-91C0-25DC9C12FE4F}" type="datetimeFigureOut">
              <a:rPr lang="en-US" smtClean="0"/>
              <a:pPr/>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68DC2-EED0-468F-970A-A6E47E65D6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hyperlink" Target="http://photojournal.jpl.nasa.gov/catalog/PIA0296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photojournal.jpl.nasa.gov/catalog/PIA01589" TargetMode="External"/><Relationship Id="rId5" Type="http://schemas.openxmlformats.org/officeDocument/2006/relationships/image" Target="../media/image7.jpeg"/><Relationship Id="rId4" Type="http://schemas.openxmlformats.org/officeDocument/2006/relationships/hyperlink" Target="http://photojournal.jpl.nasa.gov/jpegMod/PIA02963_modest.jpg"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photojournal.jpl.nasa.gov/index.html" TargetMode="External"/><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solidFill>
                  <a:schemeClr val="bg1"/>
                </a:solidFill>
              </a:rPr>
              <a:t>The Reasons for Seasons</a:t>
            </a:r>
            <a:endParaRPr lang="en-US" dirty="0">
              <a:solidFill>
                <a:schemeClr val="bg1"/>
              </a:solidFill>
            </a:endParaRPr>
          </a:p>
        </p:txBody>
      </p:sp>
      <p:pic>
        <p:nvPicPr>
          <p:cNvPr id="3074" name="Picture 2" descr="http://ts2.mm.bing.net/images/thumbnail.aspx?q=4581382024528301&amp;id=3456537368323143b51e564e4194f300&amp;url=http%3a%2f%2f4.bp.blogspot.com%2f_3Du70P2jGd8%2fS7oUC_IkkgI%2fAAAAAAAAAWI%2fL0ML2Tzc0K0%2fs1600%2f4_seasons_by_vxside.jpg"/>
          <p:cNvPicPr>
            <a:picLocks noChangeAspect="1" noChangeArrowheads="1"/>
          </p:cNvPicPr>
          <p:nvPr/>
        </p:nvPicPr>
        <p:blipFill>
          <a:blip r:embed="rId2" cstate="print"/>
          <a:srcRect/>
          <a:stretch>
            <a:fillRect/>
          </a:stretch>
        </p:blipFill>
        <p:spPr bwMode="auto">
          <a:xfrm>
            <a:off x="1524000" y="1524000"/>
            <a:ext cx="5994400" cy="4495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ijinks.nasa.gov/_media/en/site/seasons/seasons.jpg"/>
          <p:cNvPicPr>
            <a:picLocks noChangeAspect="1" noChangeArrowheads="1"/>
          </p:cNvPicPr>
          <p:nvPr/>
        </p:nvPicPr>
        <p:blipFill>
          <a:blip r:embed="rId2" cstate="print"/>
          <a:srcRect/>
          <a:stretch>
            <a:fillRect/>
          </a:stretch>
        </p:blipFill>
        <p:spPr bwMode="auto">
          <a:xfrm>
            <a:off x="1752600" y="0"/>
            <a:ext cx="5299845"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astronomy.ohio-state.edu/~pogge/Ast161/Unit2/Images/seasons2.gif"/>
          <p:cNvPicPr>
            <a:picLocks noChangeAspect="1" noChangeArrowheads="1"/>
          </p:cNvPicPr>
          <p:nvPr/>
        </p:nvPicPr>
        <p:blipFill>
          <a:blip r:embed="rId2" cstate="print"/>
          <a:srcRect/>
          <a:stretch>
            <a:fillRect/>
          </a:stretch>
        </p:blipFill>
        <p:spPr bwMode="auto">
          <a:xfrm>
            <a:off x="9525" y="9525"/>
            <a:ext cx="9134475" cy="68484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alpha val="38000"/>
          </a:scheme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143000"/>
          </a:xfrm>
        </p:spPr>
        <p:txBody>
          <a:bodyPr/>
          <a:lstStyle/>
          <a:p>
            <a:r>
              <a:rPr lang="en-US" b="1" dirty="0">
                <a:latin typeface="Times New Roman" pitchFamily="18" charset="0"/>
              </a:rPr>
              <a:t>Solstices and Equinoxes</a:t>
            </a:r>
          </a:p>
        </p:txBody>
      </p:sp>
      <p:sp>
        <p:nvSpPr>
          <p:cNvPr id="12291" name="Rectangle 3"/>
          <p:cNvSpPr>
            <a:spLocks noGrp="1" noChangeArrowheads="1"/>
          </p:cNvSpPr>
          <p:nvPr>
            <p:ph type="body" idx="1"/>
          </p:nvPr>
        </p:nvSpPr>
        <p:spPr>
          <a:xfrm>
            <a:off x="0" y="1295400"/>
            <a:ext cx="5486400" cy="5562600"/>
          </a:xfrm>
        </p:spPr>
        <p:txBody>
          <a:bodyPr/>
          <a:lstStyle/>
          <a:p>
            <a:pPr>
              <a:lnSpc>
                <a:spcPct val="80000"/>
              </a:lnSpc>
            </a:pPr>
            <a:r>
              <a:rPr lang="en-US" sz="1800" b="1" dirty="0">
                <a:solidFill>
                  <a:srgbClr val="3333CC"/>
                </a:solidFill>
                <a:latin typeface="Times New Roman" pitchFamily="18" charset="0"/>
              </a:rPr>
              <a:t>Equinox:</a:t>
            </a:r>
            <a:r>
              <a:rPr lang="en-US" sz="1800" dirty="0">
                <a:solidFill>
                  <a:srgbClr val="3333CC"/>
                </a:solidFill>
                <a:latin typeface="Times New Roman" pitchFamily="18" charset="0"/>
              </a:rPr>
              <a:t> An </a:t>
            </a:r>
            <a:r>
              <a:rPr lang="en-US" sz="1800" b="1" dirty="0">
                <a:solidFill>
                  <a:srgbClr val="3333CC"/>
                </a:solidFill>
                <a:latin typeface="Times New Roman" pitchFamily="18" charset="0"/>
              </a:rPr>
              <a:t>equinox</a:t>
            </a:r>
            <a:r>
              <a:rPr lang="en-US" sz="1800" dirty="0">
                <a:solidFill>
                  <a:srgbClr val="3333CC"/>
                </a:solidFill>
                <a:latin typeface="Times New Roman" pitchFamily="18" charset="0"/>
              </a:rPr>
              <a:t> is one of two opposite points on the celestial sphere where the celestial equator and ecliptic intersect. </a:t>
            </a:r>
          </a:p>
          <a:p>
            <a:pPr>
              <a:lnSpc>
                <a:spcPct val="80000"/>
              </a:lnSpc>
            </a:pPr>
            <a:r>
              <a:rPr lang="en-US" sz="1800" b="1" dirty="0">
                <a:solidFill>
                  <a:srgbClr val="3333CC"/>
                </a:solidFill>
                <a:latin typeface="Times New Roman" pitchFamily="18" charset="0"/>
              </a:rPr>
              <a:t>Solstice: </a:t>
            </a:r>
            <a:r>
              <a:rPr lang="en-US" sz="1800" dirty="0">
                <a:solidFill>
                  <a:srgbClr val="3333CC"/>
                </a:solidFill>
                <a:latin typeface="Times New Roman" pitchFamily="18" charset="0"/>
              </a:rPr>
              <a:t>A </a:t>
            </a:r>
            <a:r>
              <a:rPr lang="en-US" sz="1800" b="1" dirty="0">
                <a:solidFill>
                  <a:srgbClr val="3333CC"/>
                </a:solidFill>
                <a:latin typeface="Times New Roman" pitchFamily="18" charset="0"/>
              </a:rPr>
              <a:t>solstice</a:t>
            </a:r>
            <a:r>
              <a:rPr lang="en-US" sz="1800" dirty="0">
                <a:solidFill>
                  <a:srgbClr val="3333CC"/>
                </a:solidFill>
                <a:latin typeface="Times New Roman" pitchFamily="18" charset="0"/>
              </a:rPr>
              <a:t> is either of the two times of the year when the sun is at its greatest distance from the equator.</a:t>
            </a:r>
          </a:p>
          <a:p>
            <a:pPr>
              <a:lnSpc>
                <a:spcPct val="80000"/>
              </a:lnSpc>
            </a:pPr>
            <a:endParaRPr lang="en-US" sz="1800" dirty="0">
              <a:latin typeface="Times New Roman" pitchFamily="18" charset="0"/>
            </a:endParaRPr>
          </a:p>
          <a:p>
            <a:pPr lvl="1">
              <a:lnSpc>
                <a:spcPct val="80000"/>
              </a:lnSpc>
            </a:pPr>
            <a:r>
              <a:rPr lang="en-US" sz="1600" dirty="0">
                <a:latin typeface="Times New Roman" pitchFamily="18" charset="0"/>
              </a:rPr>
              <a:t>Spring Equinox ~ March 21</a:t>
            </a:r>
          </a:p>
          <a:p>
            <a:pPr lvl="1">
              <a:lnSpc>
                <a:spcPct val="80000"/>
              </a:lnSpc>
            </a:pPr>
            <a:r>
              <a:rPr lang="en-US" sz="1600" dirty="0">
                <a:latin typeface="Times New Roman" pitchFamily="18" charset="0"/>
              </a:rPr>
              <a:t>Summer Solstice ~ June 21</a:t>
            </a:r>
          </a:p>
          <a:p>
            <a:pPr lvl="1">
              <a:lnSpc>
                <a:spcPct val="80000"/>
              </a:lnSpc>
            </a:pPr>
            <a:r>
              <a:rPr lang="en-US" sz="1600" dirty="0">
                <a:latin typeface="Times New Roman" pitchFamily="18" charset="0"/>
              </a:rPr>
              <a:t>Fall Equinox ~ September 22</a:t>
            </a:r>
          </a:p>
          <a:p>
            <a:pPr lvl="1">
              <a:lnSpc>
                <a:spcPct val="80000"/>
              </a:lnSpc>
            </a:pPr>
            <a:r>
              <a:rPr lang="en-US" sz="1600" dirty="0">
                <a:latin typeface="Times New Roman" pitchFamily="18" charset="0"/>
              </a:rPr>
              <a:t>Winter Solstice ~ December 21</a:t>
            </a:r>
          </a:p>
          <a:p>
            <a:pPr>
              <a:lnSpc>
                <a:spcPct val="80000"/>
              </a:lnSpc>
              <a:buFontTx/>
              <a:buNone/>
            </a:pPr>
            <a:endParaRPr lang="en-US" sz="1800" dirty="0">
              <a:latin typeface="Times New Roman" pitchFamily="18" charset="0"/>
            </a:endParaRPr>
          </a:p>
          <a:p>
            <a:pPr>
              <a:lnSpc>
                <a:spcPct val="80000"/>
              </a:lnSpc>
            </a:pPr>
            <a:r>
              <a:rPr lang="en-US" sz="1800" b="1" i="1" dirty="0">
                <a:solidFill>
                  <a:srgbClr val="FF0000"/>
                </a:solidFill>
                <a:latin typeface="Times New Roman" pitchFamily="18" charset="0"/>
              </a:rPr>
              <a:t>The dates of the equinoxes and solstices are only approximate dates.</a:t>
            </a:r>
            <a:r>
              <a:rPr lang="en-US" sz="1800" b="1" dirty="0">
                <a:latin typeface="Times New Roman" pitchFamily="18" charset="0"/>
              </a:rPr>
              <a:t> </a:t>
            </a:r>
          </a:p>
          <a:p>
            <a:pPr lvl="1">
              <a:lnSpc>
                <a:spcPct val="80000"/>
              </a:lnSpc>
            </a:pPr>
            <a:r>
              <a:rPr lang="en-US" sz="1600" dirty="0">
                <a:latin typeface="Times New Roman" pitchFamily="18" charset="0"/>
              </a:rPr>
              <a:t>The actual length of a year is about 365 ¼ days (365 days, 5 hours, 49  minutes), not exactly 365 days. We have to add an extra day to a year every four years to keep the seasons synchronized with the seasons (leap year). Over a longer period of time, we need to skip a leap year to compensate the extra minutes we add in every leap year to keep the calendar in sync.</a:t>
            </a:r>
          </a:p>
        </p:txBody>
      </p:sp>
      <p:sp>
        <p:nvSpPr>
          <p:cNvPr id="12292" name="Oval 4"/>
          <p:cNvSpPr>
            <a:spLocks noChangeArrowheads="1"/>
          </p:cNvSpPr>
          <p:nvPr/>
        </p:nvSpPr>
        <p:spPr bwMode="auto">
          <a:xfrm rot="2205805">
            <a:off x="5410200" y="2743200"/>
            <a:ext cx="3276600" cy="1828800"/>
          </a:xfrm>
          <a:prstGeom prst="ellipse">
            <a:avLst/>
          </a:prstGeom>
          <a:solidFill>
            <a:schemeClr val="bg1">
              <a:alpha val="0"/>
            </a:schemeClr>
          </a:solidFill>
          <a:ln w="9525">
            <a:solidFill>
              <a:schemeClr val="tx1"/>
            </a:solidFill>
            <a:round/>
            <a:headEnd/>
            <a:tailEnd/>
          </a:ln>
          <a:effectLst/>
        </p:spPr>
        <p:txBody>
          <a:bodyPr wrap="none" anchor="ctr"/>
          <a:lstStyle/>
          <a:p>
            <a:endParaRPr lang="en-US"/>
          </a:p>
        </p:txBody>
      </p:sp>
      <p:sp>
        <p:nvSpPr>
          <p:cNvPr id="12293" name="Oval 5"/>
          <p:cNvSpPr>
            <a:spLocks noChangeArrowheads="1"/>
          </p:cNvSpPr>
          <p:nvPr/>
        </p:nvSpPr>
        <p:spPr bwMode="auto">
          <a:xfrm>
            <a:off x="5410200" y="2743200"/>
            <a:ext cx="3276600" cy="1828800"/>
          </a:xfrm>
          <a:prstGeom prst="ellipse">
            <a:avLst/>
          </a:prstGeom>
          <a:solidFill>
            <a:schemeClr val="accent1">
              <a:alpha val="0"/>
            </a:schemeClr>
          </a:solidFill>
          <a:ln w="9525">
            <a:solidFill>
              <a:srgbClr val="0000FF"/>
            </a:solidFill>
            <a:round/>
            <a:headEnd/>
            <a:tailEnd/>
          </a:ln>
          <a:effectLst/>
        </p:spPr>
        <p:txBody>
          <a:bodyPr wrap="none" anchor="ctr"/>
          <a:lstStyle/>
          <a:p>
            <a:endParaRPr lang="en-US"/>
          </a:p>
        </p:txBody>
      </p:sp>
      <p:sp>
        <p:nvSpPr>
          <p:cNvPr id="12294" name="Oval 6"/>
          <p:cNvSpPr>
            <a:spLocks noChangeArrowheads="1"/>
          </p:cNvSpPr>
          <p:nvPr/>
        </p:nvSpPr>
        <p:spPr bwMode="auto">
          <a:xfrm>
            <a:off x="5562600" y="2514600"/>
            <a:ext cx="381000" cy="381000"/>
          </a:xfrm>
          <a:prstGeom prst="ellipse">
            <a:avLst/>
          </a:prstGeom>
          <a:solidFill>
            <a:srgbClr val="FFFF00"/>
          </a:solidFill>
          <a:ln w="9525">
            <a:solidFill>
              <a:schemeClr val="tx1"/>
            </a:solidFill>
            <a:round/>
            <a:headEnd/>
            <a:tailEnd/>
          </a:ln>
          <a:effectLst/>
        </p:spPr>
        <p:txBody>
          <a:bodyPr wrap="none" anchor="ctr"/>
          <a:lstStyle/>
          <a:p>
            <a:endParaRPr lang="en-US"/>
          </a:p>
        </p:txBody>
      </p:sp>
      <p:grpSp>
        <p:nvGrpSpPr>
          <p:cNvPr id="2" name="Group 7"/>
          <p:cNvGrpSpPr>
            <a:grpSpLocks/>
          </p:cNvGrpSpPr>
          <p:nvPr/>
        </p:nvGrpSpPr>
        <p:grpSpPr bwMode="auto">
          <a:xfrm>
            <a:off x="6858000" y="3200400"/>
            <a:ext cx="381000" cy="685800"/>
            <a:chOff x="4512" y="2640"/>
            <a:chExt cx="192" cy="432"/>
          </a:xfrm>
        </p:grpSpPr>
        <p:sp>
          <p:nvSpPr>
            <p:cNvPr id="12296" name="Oval 8"/>
            <p:cNvSpPr>
              <a:spLocks noChangeArrowheads="1"/>
            </p:cNvSpPr>
            <p:nvPr/>
          </p:nvSpPr>
          <p:spPr bwMode="auto">
            <a:xfrm>
              <a:off x="4512" y="2736"/>
              <a:ext cx="192" cy="240"/>
            </a:xfrm>
            <a:prstGeom prst="ellipse">
              <a:avLst/>
            </a:prstGeom>
            <a:solidFill>
              <a:srgbClr val="3366FF"/>
            </a:solidFill>
            <a:ln w="9525">
              <a:solidFill>
                <a:schemeClr val="tx1"/>
              </a:solidFill>
              <a:round/>
              <a:headEnd/>
              <a:tailEnd/>
            </a:ln>
            <a:effectLst/>
          </p:spPr>
          <p:txBody>
            <a:bodyPr wrap="none" anchor="ctr"/>
            <a:lstStyle/>
            <a:p>
              <a:endParaRPr lang="en-US"/>
            </a:p>
          </p:txBody>
        </p:sp>
        <p:sp>
          <p:nvSpPr>
            <p:cNvPr id="12297" name="Line 9"/>
            <p:cNvSpPr>
              <a:spLocks noChangeShapeType="1"/>
            </p:cNvSpPr>
            <p:nvPr/>
          </p:nvSpPr>
          <p:spPr bwMode="auto">
            <a:xfrm flipV="1">
              <a:off x="4608" y="2640"/>
              <a:ext cx="0" cy="432"/>
            </a:xfrm>
            <a:prstGeom prst="line">
              <a:avLst/>
            </a:prstGeom>
            <a:noFill/>
            <a:ln w="9525">
              <a:solidFill>
                <a:schemeClr val="tx1"/>
              </a:solidFill>
              <a:round/>
              <a:headEnd/>
              <a:tailEnd type="triangle" w="med" len="med"/>
            </a:ln>
            <a:effectLst/>
          </p:spPr>
          <p:txBody>
            <a:bodyPr/>
            <a:lstStyle/>
            <a:p>
              <a:endParaRPr lang="en-US"/>
            </a:p>
          </p:txBody>
        </p:sp>
      </p:grpSp>
      <p:sp>
        <p:nvSpPr>
          <p:cNvPr id="12298" name="Oval 10"/>
          <p:cNvSpPr>
            <a:spLocks noChangeArrowheads="1"/>
          </p:cNvSpPr>
          <p:nvPr/>
        </p:nvSpPr>
        <p:spPr bwMode="auto">
          <a:xfrm>
            <a:off x="8153400" y="4495800"/>
            <a:ext cx="381000" cy="3810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2299" name="Oval 11"/>
          <p:cNvSpPr>
            <a:spLocks noChangeArrowheads="1"/>
          </p:cNvSpPr>
          <p:nvPr/>
        </p:nvSpPr>
        <p:spPr bwMode="auto">
          <a:xfrm>
            <a:off x="7239000" y="2590800"/>
            <a:ext cx="381000" cy="3810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2300" name="Oval 12"/>
          <p:cNvSpPr>
            <a:spLocks noChangeArrowheads="1"/>
          </p:cNvSpPr>
          <p:nvPr/>
        </p:nvSpPr>
        <p:spPr bwMode="auto">
          <a:xfrm>
            <a:off x="6553200" y="4343400"/>
            <a:ext cx="381000" cy="3810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2301" name="Text Box 13"/>
          <p:cNvSpPr txBox="1">
            <a:spLocks noChangeArrowheads="1"/>
          </p:cNvSpPr>
          <p:nvPr/>
        </p:nvSpPr>
        <p:spPr bwMode="auto">
          <a:xfrm>
            <a:off x="4191000" y="3581400"/>
            <a:ext cx="1243013" cy="274638"/>
          </a:xfrm>
          <a:prstGeom prst="rect">
            <a:avLst/>
          </a:prstGeom>
          <a:noFill/>
          <a:ln w="9525">
            <a:noFill/>
            <a:miter lim="800000"/>
            <a:headEnd/>
            <a:tailEnd/>
          </a:ln>
          <a:effectLst/>
        </p:spPr>
        <p:txBody>
          <a:bodyPr wrap="none">
            <a:spAutoFit/>
          </a:bodyPr>
          <a:lstStyle/>
          <a:p>
            <a:r>
              <a:rPr lang="en-US" sz="1200" u="sng">
                <a:solidFill>
                  <a:srgbClr val="3333CC"/>
                </a:solidFill>
                <a:latin typeface="Times New Roman" pitchFamily="18" charset="0"/>
              </a:rPr>
              <a:t>Celestial Equator</a:t>
            </a:r>
          </a:p>
        </p:txBody>
      </p:sp>
      <p:sp>
        <p:nvSpPr>
          <p:cNvPr id="12302" name="Text Box 14"/>
          <p:cNvSpPr txBox="1">
            <a:spLocks noChangeArrowheads="1"/>
          </p:cNvSpPr>
          <p:nvPr/>
        </p:nvSpPr>
        <p:spPr bwMode="auto">
          <a:xfrm>
            <a:off x="5867400" y="2133600"/>
            <a:ext cx="1039813" cy="274638"/>
          </a:xfrm>
          <a:prstGeom prst="rect">
            <a:avLst/>
          </a:prstGeom>
          <a:noFill/>
          <a:ln w="9525">
            <a:noFill/>
            <a:miter lim="800000"/>
            <a:headEnd/>
            <a:tailEnd/>
          </a:ln>
          <a:effectLst/>
        </p:spPr>
        <p:txBody>
          <a:bodyPr wrap="none">
            <a:spAutoFit/>
          </a:bodyPr>
          <a:lstStyle/>
          <a:p>
            <a:r>
              <a:rPr lang="en-US" sz="1200" u="sng">
                <a:latin typeface="Times New Roman" pitchFamily="18" charset="0"/>
              </a:rPr>
              <a:t>Ecliptic Plane</a:t>
            </a:r>
          </a:p>
        </p:txBody>
      </p:sp>
      <p:sp>
        <p:nvSpPr>
          <p:cNvPr id="12303" name="Text Box 15"/>
          <p:cNvSpPr txBox="1">
            <a:spLocks noChangeArrowheads="1"/>
          </p:cNvSpPr>
          <p:nvPr/>
        </p:nvSpPr>
        <p:spPr bwMode="auto">
          <a:xfrm>
            <a:off x="7543800" y="2362200"/>
            <a:ext cx="1146175" cy="274638"/>
          </a:xfrm>
          <a:prstGeom prst="rect">
            <a:avLst/>
          </a:prstGeom>
          <a:noFill/>
          <a:ln w="9525">
            <a:noFill/>
            <a:miter lim="800000"/>
            <a:headEnd/>
            <a:tailEnd/>
          </a:ln>
          <a:effectLst/>
        </p:spPr>
        <p:txBody>
          <a:bodyPr wrap="none">
            <a:spAutoFit/>
          </a:bodyPr>
          <a:lstStyle/>
          <a:p>
            <a:r>
              <a:rPr lang="en-US" sz="1200" u="sng">
                <a:latin typeface="Times New Roman" pitchFamily="18" charset="0"/>
              </a:rPr>
              <a:t>Spring Equinox</a:t>
            </a:r>
          </a:p>
        </p:txBody>
      </p:sp>
      <p:sp>
        <p:nvSpPr>
          <p:cNvPr id="12304" name="Text Box 16"/>
          <p:cNvSpPr txBox="1">
            <a:spLocks noChangeArrowheads="1"/>
          </p:cNvSpPr>
          <p:nvPr/>
        </p:nvSpPr>
        <p:spPr bwMode="auto">
          <a:xfrm>
            <a:off x="6858000" y="4191000"/>
            <a:ext cx="977900" cy="274638"/>
          </a:xfrm>
          <a:prstGeom prst="rect">
            <a:avLst/>
          </a:prstGeom>
          <a:noFill/>
          <a:ln w="9525">
            <a:noFill/>
            <a:miter lim="800000"/>
            <a:headEnd/>
            <a:tailEnd/>
          </a:ln>
          <a:effectLst/>
        </p:spPr>
        <p:txBody>
          <a:bodyPr wrap="none">
            <a:spAutoFit/>
          </a:bodyPr>
          <a:lstStyle/>
          <a:p>
            <a:r>
              <a:rPr lang="en-US" sz="1200" u="sng">
                <a:latin typeface="Times New Roman" pitchFamily="18" charset="0"/>
              </a:rPr>
              <a:t>Fall Equinox</a:t>
            </a:r>
          </a:p>
        </p:txBody>
      </p:sp>
      <p:sp>
        <p:nvSpPr>
          <p:cNvPr id="12305" name="Text Box 17"/>
          <p:cNvSpPr txBox="1">
            <a:spLocks noChangeArrowheads="1"/>
          </p:cNvSpPr>
          <p:nvPr/>
        </p:nvSpPr>
        <p:spPr bwMode="auto">
          <a:xfrm>
            <a:off x="4419600" y="2514600"/>
            <a:ext cx="1131888" cy="274638"/>
          </a:xfrm>
          <a:prstGeom prst="rect">
            <a:avLst/>
          </a:prstGeom>
          <a:noFill/>
          <a:ln w="9525">
            <a:noFill/>
            <a:miter lim="800000"/>
            <a:headEnd/>
            <a:tailEnd/>
          </a:ln>
          <a:effectLst/>
        </p:spPr>
        <p:txBody>
          <a:bodyPr wrap="none">
            <a:spAutoFit/>
          </a:bodyPr>
          <a:lstStyle/>
          <a:p>
            <a:r>
              <a:rPr lang="en-US" sz="1200" u="sng">
                <a:latin typeface="Times New Roman" pitchFamily="18" charset="0"/>
              </a:rPr>
              <a:t>Winter Solstice</a:t>
            </a:r>
          </a:p>
        </p:txBody>
      </p:sp>
      <p:sp>
        <p:nvSpPr>
          <p:cNvPr id="12306" name="Text Box 18"/>
          <p:cNvSpPr txBox="1">
            <a:spLocks noChangeArrowheads="1"/>
          </p:cNvSpPr>
          <p:nvPr/>
        </p:nvSpPr>
        <p:spPr bwMode="auto">
          <a:xfrm>
            <a:off x="7924800" y="4953000"/>
            <a:ext cx="1234633" cy="276999"/>
          </a:xfrm>
          <a:prstGeom prst="rect">
            <a:avLst/>
          </a:prstGeom>
          <a:noFill/>
          <a:ln w="9525">
            <a:noFill/>
            <a:miter lim="800000"/>
            <a:headEnd/>
            <a:tailEnd/>
          </a:ln>
          <a:effectLst/>
        </p:spPr>
        <p:txBody>
          <a:bodyPr wrap="none">
            <a:spAutoFit/>
          </a:bodyPr>
          <a:lstStyle/>
          <a:p>
            <a:r>
              <a:rPr lang="en-US" sz="1200" u="sng" smtClean="0">
                <a:latin typeface="Times New Roman" pitchFamily="18" charset="0"/>
              </a:rPr>
              <a:t>Summer </a:t>
            </a:r>
            <a:r>
              <a:rPr lang="en-US" sz="1200" u="sng">
                <a:latin typeface="Times New Roman" pitchFamily="18" charset="0"/>
              </a:rPr>
              <a:t>Solstice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normAutofit fontScale="90000"/>
          </a:bodyPr>
          <a:lstStyle/>
          <a:p>
            <a:r>
              <a:rPr lang="en-US" sz="4000" b="1" dirty="0">
                <a:solidFill>
                  <a:schemeClr val="bg1"/>
                </a:solidFill>
                <a:latin typeface="Times New Roman" pitchFamily="18" charset="0"/>
                <a:cs typeface="Times New Roman" pitchFamily="18" charset="0"/>
              </a:rPr>
              <a:t>The Four Seasons: The Effect of the Tilt of Earth’s Rotation Axis</a:t>
            </a:r>
          </a:p>
        </p:txBody>
      </p:sp>
      <p:sp>
        <p:nvSpPr>
          <p:cNvPr id="8195" name="Rectangle 3"/>
          <p:cNvSpPr>
            <a:spLocks noChangeArrowheads="1"/>
          </p:cNvSpPr>
          <p:nvPr/>
        </p:nvSpPr>
        <p:spPr bwMode="auto">
          <a:xfrm>
            <a:off x="228600" y="1447800"/>
            <a:ext cx="5867400" cy="1143000"/>
          </a:xfrm>
          <a:prstGeom prst="rect">
            <a:avLst/>
          </a:prstGeom>
          <a:noFill/>
          <a:ln w="9525">
            <a:noFill/>
            <a:miter lim="800000"/>
            <a:headEnd/>
            <a:tailEnd/>
          </a:ln>
          <a:effectLst/>
        </p:spPr>
        <p:txBody>
          <a:bodyPr anchor="ctr"/>
          <a:lstStyle/>
          <a:p>
            <a:pPr algn="ctr"/>
            <a:endParaRPr lang="en-US" sz="4400">
              <a:solidFill>
                <a:schemeClr val="tx2"/>
              </a:solidFill>
            </a:endParaRPr>
          </a:p>
        </p:txBody>
      </p:sp>
      <p:pic>
        <p:nvPicPr>
          <p:cNvPr id="8196" name="Picture 4" descr="02-13"/>
          <p:cNvPicPr>
            <a:picLocks noChangeAspect="1" noChangeArrowheads="1"/>
          </p:cNvPicPr>
          <p:nvPr/>
        </p:nvPicPr>
        <p:blipFill>
          <a:blip r:embed="rId3" cstate="print"/>
          <a:srcRect/>
          <a:stretch>
            <a:fillRect/>
          </a:stretch>
        </p:blipFill>
        <p:spPr bwMode="auto">
          <a:xfrm>
            <a:off x="838200" y="1143000"/>
            <a:ext cx="7791088" cy="5638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What if we look at it from the another view point?</a:t>
            </a:r>
            <a:endParaRPr lang="en-US" dirty="0">
              <a:solidFill>
                <a:schemeClr val="bg1"/>
              </a:solidFill>
            </a:endParaRPr>
          </a:p>
        </p:txBody>
      </p:sp>
      <p:pic>
        <p:nvPicPr>
          <p:cNvPr id="16386" name="Picture 2" descr="http://dinosaurtheory.com/seasons.jpg"/>
          <p:cNvPicPr>
            <a:picLocks noChangeAspect="1" noChangeArrowheads="1"/>
          </p:cNvPicPr>
          <p:nvPr/>
        </p:nvPicPr>
        <p:blipFill>
          <a:blip r:embed="rId2" cstate="print"/>
          <a:srcRect/>
          <a:stretch>
            <a:fillRect/>
          </a:stretch>
        </p:blipFill>
        <p:spPr bwMode="auto">
          <a:xfrm>
            <a:off x="381000" y="1676400"/>
            <a:ext cx="8430322" cy="4267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11" descr="Mars"/>
          <p:cNvPicPr>
            <a:picLocks noChangeAspect="1" noChangeArrowheads="1"/>
          </p:cNvPicPr>
          <p:nvPr/>
        </p:nvPicPr>
        <p:blipFill>
          <a:blip r:embed="rId3" cstate="print"/>
          <a:srcRect/>
          <a:stretch>
            <a:fillRect/>
          </a:stretch>
        </p:blipFill>
        <p:spPr bwMode="auto">
          <a:xfrm>
            <a:off x="5410200" y="3048000"/>
            <a:ext cx="3111500" cy="3111500"/>
          </a:xfrm>
          <a:prstGeom prst="rect">
            <a:avLst/>
          </a:prstGeom>
          <a:noFill/>
          <a:ln w="9525">
            <a:noFill/>
            <a:miter lim="800000"/>
            <a:headEnd/>
            <a:tailEnd/>
          </a:ln>
        </p:spPr>
      </p:pic>
      <p:pic>
        <p:nvPicPr>
          <p:cNvPr id="13317" name="Picture 13" descr="Hubble Finds Many Bright Clouds on Uranus">
            <a:hlinkClick r:id="rId4"/>
          </p:cNvPr>
          <p:cNvPicPr>
            <a:picLocks noChangeAspect="1" noChangeArrowheads="1"/>
          </p:cNvPicPr>
          <p:nvPr/>
        </p:nvPicPr>
        <p:blipFill>
          <a:blip r:embed="rId5" cstate="print"/>
          <a:srcRect/>
          <a:stretch>
            <a:fillRect/>
          </a:stretch>
        </p:blipFill>
        <p:spPr bwMode="auto">
          <a:xfrm>
            <a:off x="1066800" y="3505200"/>
            <a:ext cx="3135313" cy="2917825"/>
          </a:xfrm>
          <a:prstGeom prst="rect">
            <a:avLst/>
          </a:prstGeom>
          <a:noFill/>
          <a:ln w="9525">
            <a:noFill/>
            <a:miter lim="800000"/>
            <a:headEnd/>
            <a:tailEnd/>
          </a:ln>
        </p:spPr>
      </p:pic>
      <p:sp>
        <p:nvSpPr>
          <p:cNvPr id="13314" name="Rectangle 2"/>
          <p:cNvSpPr>
            <a:spLocks noGrp="1" noChangeArrowheads="1"/>
          </p:cNvSpPr>
          <p:nvPr>
            <p:ph type="title"/>
          </p:nvPr>
        </p:nvSpPr>
        <p:spPr/>
        <p:txBody>
          <a:bodyPr/>
          <a:lstStyle/>
          <a:p>
            <a:pPr eaLnBrk="1" hangingPunct="1"/>
            <a:r>
              <a:rPr lang="en-US" dirty="0" smtClean="0">
                <a:solidFill>
                  <a:schemeClr val="bg1"/>
                </a:solidFill>
              </a:rPr>
              <a:t>Seasons on Other Planets</a:t>
            </a:r>
          </a:p>
        </p:txBody>
      </p:sp>
      <p:sp>
        <p:nvSpPr>
          <p:cNvPr id="13315" name="Rectangle 3"/>
          <p:cNvSpPr>
            <a:spLocks noGrp="1" noChangeArrowheads="1"/>
          </p:cNvSpPr>
          <p:nvPr>
            <p:ph type="body" idx="1"/>
          </p:nvPr>
        </p:nvSpPr>
        <p:spPr/>
        <p:txBody>
          <a:bodyPr/>
          <a:lstStyle/>
          <a:p>
            <a:pPr eaLnBrk="1" hangingPunct="1"/>
            <a:r>
              <a:rPr lang="en-US" dirty="0" smtClean="0">
                <a:solidFill>
                  <a:schemeClr val="bg1"/>
                </a:solidFill>
              </a:rPr>
              <a:t>In some cases, the changing distances from the Sun will affect the seasons.</a:t>
            </a:r>
          </a:p>
          <a:p>
            <a:pPr eaLnBrk="1" hangingPunct="1"/>
            <a:r>
              <a:rPr lang="en-US" dirty="0" smtClean="0">
                <a:solidFill>
                  <a:schemeClr val="bg1"/>
                </a:solidFill>
              </a:rPr>
              <a:t>In others, the axial tilt will make a huge difference!</a:t>
            </a:r>
          </a:p>
        </p:txBody>
      </p:sp>
      <p:sp>
        <p:nvSpPr>
          <p:cNvPr id="13318" name="Rectangle 14"/>
          <p:cNvSpPr>
            <a:spLocks noChangeArrowheads="1"/>
          </p:cNvSpPr>
          <p:nvPr/>
        </p:nvSpPr>
        <p:spPr bwMode="auto">
          <a:xfrm>
            <a:off x="5021263" y="6172200"/>
            <a:ext cx="4122737" cy="457200"/>
          </a:xfrm>
          <a:prstGeom prst="rect">
            <a:avLst/>
          </a:prstGeom>
          <a:noFill/>
          <a:ln w="9525">
            <a:noFill/>
            <a:miter lim="800000"/>
            <a:headEnd/>
            <a:tailEnd/>
          </a:ln>
          <a:effectLst/>
        </p:spPr>
        <p:txBody>
          <a:bodyPr>
            <a:spAutoFit/>
          </a:bodyPr>
          <a:lstStyle/>
          <a:p>
            <a:r>
              <a:rPr lang="en-US" sz="1000" b="0">
                <a:latin typeface="Arial" pitchFamily="34" charset="0"/>
              </a:rPr>
              <a:t>Image at </a:t>
            </a:r>
            <a:r>
              <a:rPr lang="en-US" sz="1000" b="0">
                <a:latin typeface="Arial" pitchFamily="34" charset="0"/>
                <a:hlinkClick r:id="rId6"/>
              </a:rPr>
              <a:t>http://photojournal.jpl.nasa.gov/catalog/PIA01589</a:t>
            </a:r>
            <a:r>
              <a:rPr lang="en-US" b="0">
                <a:latin typeface="Arial" pitchFamily="34" charset="0"/>
              </a:rPr>
              <a:t> </a:t>
            </a:r>
          </a:p>
        </p:txBody>
      </p:sp>
      <p:sp>
        <p:nvSpPr>
          <p:cNvPr id="13319" name="Rectangle 15"/>
          <p:cNvSpPr>
            <a:spLocks noChangeArrowheads="1"/>
          </p:cNvSpPr>
          <p:nvPr/>
        </p:nvSpPr>
        <p:spPr bwMode="auto">
          <a:xfrm>
            <a:off x="381000" y="6400800"/>
            <a:ext cx="3489325" cy="244475"/>
          </a:xfrm>
          <a:prstGeom prst="rect">
            <a:avLst/>
          </a:prstGeom>
          <a:noFill/>
          <a:ln w="9525">
            <a:noFill/>
            <a:miter lim="800000"/>
            <a:headEnd/>
            <a:tailEnd/>
          </a:ln>
          <a:effectLst/>
        </p:spPr>
        <p:txBody>
          <a:bodyPr wrap="none">
            <a:spAutoFit/>
          </a:bodyPr>
          <a:lstStyle/>
          <a:p>
            <a:r>
              <a:rPr lang="en-US" sz="1000" b="0">
                <a:latin typeface="Arial" pitchFamily="34" charset="0"/>
              </a:rPr>
              <a:t>Image at </a:t>
            </a:r>
            <a:r>
              <a:rPr lang="en-US" sz="1000" b="0">
                <a:latin typeface="Arial" pitchFamily="34" charset="0"/>
                <a:hlinkClick r:id="rId7"/>
              </a:rPr>
              <a:t>http://photojournal.jpl.nasa.gov/catalog/PIA02963</a:t>
            </a:r>
            <a:r>
              <a:rPr lang="en-US" sz="1000" b="0">
                <a:latin typeface="Arial"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304800"/>
            <a:ext cx="7772400" cy="685800"/>
          </a:xfrm>
        </p:spPr>
        <p:txBody>
          <a:bodyPr>
            <a:normAutofit fontScale="90000"/>
          </a:bodyPr>
          <a:lstStyle/>
          <a:p>
            <a:pPr eaLnBrk="1" hangingPunct="1"/>
            <a:r>
              <a:rPr lang="en-US" dirty="0" smtClean="0">
                <a:solidFill>
                  <a:schemeClr val="bg1"/>
                </a:solidFill>
              </a:rPr>
              <a:t>Mars’ Orbit and Seasons</a:t>
            </a:r>
          </a:p>
        </p:txBody>
      </p:sp>
      <p:sp>
        <p:nvSpPr>
          <p:cNvPr id="15363" name="Text Box 5"/>
          <p:cNvSpPr txBox="1">
            <a:spLocks noChangeArrowheads="1"/>
          </p:cNvSpPr>
          <p:nvPr/>
        </p:nvSpPr>
        <p:spPr bwMode="auto">
          <a:xfrm>
            <a:off x="457200" y="4419600"/>
            <a:ext cx="2895600" cy="523220"/>
          </a:xfrm>
          <a:prstGeom prst="rect">
            <a:avLst/>
          </a:prstGeom>
          <a:noFill/>
          <a:ln w="9525">
            <a:noFill/>
            <a:miter lim="800000"/>
            <a:headEnd/>
            <a:tailEnd/>
          </a:ln>
          <a:effectLst/>
        </p:spPr>
        <p:txBody>
          <a:bodyPr>
            <a:spAutoFit/>
          </a:bodyPr>
          <a:lstStyle/>
          <a:p>
            <a:pPr>
              <a:spcBef>
                <a:spcPct val="50000"/>
              </a:spcBef>
            </a:pPr>
            <a:r>
              <a:rPr lang="en-US" sz="1400" dirty="0">
                <a:solidFill>
                  <a:srgbClr val="FFFF00"/>
                </a:solidFill>
                <a:latin typeface="Arial Unicode MS" pitchFamily="34" charset="-128"/>
              </a:rPr>
              <a:t>At summer solstice, Mars is 153 million miles from the Sun</a:t>
            </a:r>
          </a:p>
        </p:txBody>
      </p:sp>
      <p:sp>
        <p:nvSpPr>
          <p:cNvPr id="15364" name="Text Box 6"/>
          <p:cNvSpPr txBox="1">
            <a:spLocks noChangeArrowheads="1"/>
          </p:cNvSpPr>
          <p:nvPr/>
        </p:nvSpPr>
        <p:spPr bwMode="auto">
          <a:xfrm>
            <a:off x="5486400" y="5943600"/>
            <a:ext cx="2819400" cy="523220"/>
          </a:xfrm>
          <a:prstGeom prst="rect">
            <a:avLst/>
          </a:prstGeom>
          <a:noFill/>
          <a:ln w="9525">
            <a:noFill/>
            <a:miter lim="800000"/>
            <a:headEnd/>
            <a:tailEnd/>
          </a:ln>
          <a:effectLst/>
        </p:spPr>
        <p:txBody>
          <a:bodyPr>
            <a:spAutoFit/>
          </a:bodyPr>
          <a:lstStyle/>
          <a:p>
            <a:pPr>
              <a:spcBef>
                <a:spcPct val="50000"/>
              </a:spcBef>
            </a:pPr>
            <a:r>
              <a:rPr lang="en-US" sz="1400" dirty="0">
                <a:solidFill>
                  <a:srgbClr val="FFFF00"/>
                </a:solidFill>
                <a:latin typeface="Arial Unicode MS" pitchFamily="34" charset="-128"/>
              </a:rPr>
              <a:t>At autumnal equinox, Mars is 134 million miles from the Sun</a:t>
            </a:r>
          </a:p>
        </p:txBody>
      </p:sp>
      <p:sp>
        <p:nvSpPr>
          <p:cNvPr id="15365" name="Text Box 7"/>
          <p:cNvSpPr txBox="1">
            <a:spLocks noChangeArrowheads="1"/>
          </p:cNvSpPr>
          <p:nvPr/>
        </p:nvSpPr>
        <p:spPr bwMode="auto">
          <a:xfrm>
            <a:off x="6553200" y="2362200"/>
            <a:ext cx="2590800" cy="523220"/>
          </a:xfrm>
          <a:prstGeom prst="rect">
            <a:avLst/>
          </a:prstGeom>
          <a:noFill/>
          <a:ln w="9525">
            <a:noFill/>
            <a:miter lim="800000"/>
            <a:headEnd/>
            <a:tailEnd/>
          </a:ln>
          <a:effectLst/>
        </p:spPr>
        <p:txBody>
          <a:bodyPr>
            <a:spAutoFit/>
          </a:bodyPr>
          <a:lstStyle/>
          <a:p>
            <a:pPr>
              <a:spcBef>
                <a:spcPct val="50000"/>
              </a:spcBef>
            </a:pPr>
            <a:r>
              <a:rPr lang="en-US" sz="1400" dirty="0">
                <a:solidFill>
                  <a:srgbClr val="FFFF00"/>
                </a:solidFill>
                <a:latin typeface="Arial Unicode MS" pitchFamily="34" charset="-128"/>
              </a:rPr>
              <a:t>At winter solstice, Mars is 128 million miles from the Sun</a:t>
            </a:r>
          </a:p>
        </p:txBody>
      </p:sp>
      <p:sp>
        <p:nvSpPr>
          <p:cNvPr id="15366" name="Text Box 8"/>
          <p:cNvSpPr txBox="1">
            <a:spLocks noChangeArrowheads="1"/>
          </p:cNvSpPr>
          <p:nvPr/>
        </p:nvSpPr>
        <p:spPr bwMode="auto">
          <a:xfrm>
            <a:off x="1371600" y="1752600"/>
            <a:ext cx="2743200" cy="523220"/>
          </a:xfrm>
          <a:prstGeom prst="rect">
            <a:avLst/>
          </a:prstGeom>
          <a:noFill/>
          <a:ln w="9525">
            <a:noFill/>
            <a:miter lim="800000"/>
            <a:headEnd/>
            <a:tailEnd/>
          </a:ln>
          <a:effectLst/>
        </p:spPr>
        <p:txBody>
          <a:bodyPr>
            <a:spAutoFit/>
          </a:bodyPr>
          <a:lstStyle/>
          <a:p>
            <a:pPr>
              <a:spcBef>
                <a:spcPct val="50000"/>
              </a:spcBef>
            </a:pPr>
            <a:r>
              <a:rPr lang="en-US" sz="1400" dirty="0">
                <a:solidFill>
                  <a:srgbClr val="FFFF00"/>
                </a:solidFill>
                <a:latin typeface="Arial Unicode MS" pitchFamily="34" charset="-128"/>
              </a:rPr>
              <a:t>At vernal equinox, Mars is 145 million miles from the Sun</a:t>
            </a:r>
          </a:p>
        </p:txBody>
      </p:sp>
      <p:pic>
        <p:nvPicPr>
          <p:cNvPr id="15367" name="Picture 9" descr="Sun"/>
          <p:cNvPicPr>
            <a:picLocks noChangeAspect="1" noChangeArrowheads="1"/>
          </p:cNvPicPr>
          <p:nvPr/>
        </p:nvPicPr>
        <p:blipFill>
          <a:blip r:embed="rId3" cstate="print"/>
          <a:srcRect/>
          <a:stretch>
            <a:fillRect/>
          </a:stretch>
        </p:blipFill>
        <p:spPr bwMode="auto">
          <a:xfrm>
            <a:off x="3962400" y="3048000"/>
            <a:ext cx="1060450" cy="1023938"/>
          </a:xfrm>
          <a:prstGeom prst="rect">
            <a:avLst/>
          </a:prstGeom>
          <a:noFill/>
          <a:ln w="9525">
            <a:noFill/>
            <a:miter lim="800000"/>
            <a:headEnd/>
            <a:tailEnd/>
          </a:ln>
        </p:spPr>
      </p:pic>
      <p:pic>
        <p:nvPicPr>
          <p:cNvPr id="15368" name="Picture 14" descr="Mars spring"/>
          <p:cNvPicPr>
            <a:picLocks noChangeAspect="1" noChangeArrowheads="1"/>
          </p:cNvPicPr>
          <p:nvPr/>
        </p:nvPicPr>
        <p:blipFill>
          <a:blip r:embed="rId4" cstate="print"/>
          <a:srcRect/>
          <a:stretch>
            <a:fillRect/>
          </a:stretch>
        </p:blipFill>
        <p:spPr bwMode="auto">
          <a:xfrm>
            <a:off x="3581400" y="4648200"/>
            <a:ext cx="1928813" cy="1882775"/>
          </a:xfrm>
          <a:prstGeom prst="rect">
            <a:avLst/>
          </a:prstGeom>
          <a:noFill/>
          <a:ln w="9525">
            <a:noFill/>
            <a:miter lim="800000"/>
            <a:headEnd/>
            <a:tailEnd/>
          </a:ln>
        </p:spPr>
      </p:pic>
      <p:pic>
        <p:nvPicPr>
          <p:cNvPr id="15369" name="Picture 15" descr="Mars winter copy"/>
          <p:cNvPicPr>
            <a:picLocks noChangeAspect="1" noChangeArrowheads="1"/>
          </p:cNvPicPr>
          <p:nvPr/>
        </p:nvPicPr>
        <p:blipFill>
          <a:blip r:embed="rId5" cstate="print"/>
          <a:srcRect/>
          <a:stretch>
            <a:fillRect/>
          </a:stretch>
        </p:blipFill>
        <p:spPr bwMode="auto">
          <a:xfrm>
            <a:off x="6629400" y="3048000"/>
            <a:ext cx="1289050" cy="1258888"/>
          </a:xfrm>
          <a:prstGeom prst="rect">
            <a:avLst/>
          </a:prstGeom>
          <a:noFill/>
          <a:ln w="9525">
            <a:noFill/>
            <a:miter lim="800000"/>
            <a:headEnd/>
            <a:tailEnd/>
          </a:ln>
        </p:spPr>
      </p:pic>
      <p:pic>
        <p:nvPicPr>
          <p:cNvPr id="15370" name="Picture 16" descr="Mars summer"/>
          <p:cNvPicPr>
            <a:picLocks noChangeAspect="1" noChangeArrowheads="1"/>
          </p:cNvPicPr>
          <p:nvPr/>
        </p:nvPicPr>
        <p:blipFill>
          <a:blip r:embed="rId6" cstate="print"/>
          <a:srcRect/>
          <a:stretch>
            <a:fillRect/>
          </a:stretch>
        </p:blipFill>
        <p:spPr bwMode="auto">
          <a:xfrm>
            <a:off x="533400" y="2971800"/>
            <a:ext cx="1289050" cy="1258888"/>
          </a:xfrm>
          <a:prstGeom prst="rect">
            <a:avLst/>
          </a:prstGeom>
          <a:noFill/>
          <a:ln w="9525">
            <a:noFill/>
            <a:miter lim="800000"/>
            <a:headEnd/>
            <a:tailEnd/>
          </a:ln>
        </p:spPr>
      </p:pic>
      <p:pic>
        <p:nvPicPr>
          <p:cNvPr id="15371" name="Picture 17" descr="Mars fall"/>
          <p:cNvPicPr>
            <a:picLocks noChangeAspect="1" noChangeArrowheads="1"/>
          </p:cNvPicPr>
          <p:nvPr/>
        </p:nvPicPr>
        <p:blipFill>
          <a:blip r:embed="rId7" cstate="print"/>
          <a:srcRect/>
          <a:stretch>
            <a:fillRect/>
          </a:stretch>
        </p:blipFill>
        <p:spPr bwMode="auto">
          <a:xfrm>
            <a:off x="4038600" y="1371600"/>
            <a:ext cx="877888" cy="857250"/>
          </a:xfrm>
          <a:prstGeom prst="rect">
            <a:avLst/>
          </a:prstGeom>
          <a:noFill/>
          <a:ln w="9525">
            <a:noFill/>
            <a:miter lim="800000"/>
            <a:headEnd/>
            <a:tailEnd/>
          </a:ln>
        </p:spPr>
      </p:pic>
      <p:sp>
        <p:nvSpPr>
          <p:cNvPr id="15372" name="Rectangle 18"/>
          <p:cNvSpPr>
            <a:spLocks noChangeArrowheads="1"/>
          </p:cNvSpPr>
          <p:nvPr/>
        </p:nvSpPr>
        <p:spPr bwMode="auto">
          <a:xfrm>
            <a:off x="0" y="6583363"/>
            <a:ext cx="4475163" cy="274637"/>
          </a:xfrm>
          <a:prstGeom prst="rect">
            <a:avLst/>
          </a:prstGeom>
          <a:noFill/>
          <a:ln w="9525">
            <a:noFill/>
            <a:miter lim="800000"/>
            <a:headEnd/>
            <a:tailEnd/>
          </a:ln>
          <a:effectLst/>
        </p:spPr>
        <p:txBody>
          <a:bodyPr wrap="none">
            <a:spAutoFit/>
          </a:bodyPr>
          <a:lstStyle/>
          <a:p>
            <a:r>
              <a:rPr lang="en-US" sz="1200" b="0">
                <a:solidFill>
                  <a:schemeClr val="accent1"/>
                </a:solidFill>
                <a:latin typeface="Arial Unicode MS" pitchFamily="34" charset="-128"/>
              </a:rPr>
              <a:t>Original images from </a:t>
            </a:r>
            <a:r>
              <a:rPr lang="en-US" sz="1200" b="0">
                <a:solidFill>
                  <a:schemeClr val="accent1"/>
                </a:solidFill>
                <a:latin typeface="Arial Unicode MS" pitchFamily="34" charset="-128"/>
                <a:hlinkClick r:id="rId8"/>
              </a:rPr>
              <a:t>http://photojournal.jpl.nasa.gov/index.html</a:t>
            </a:r>
            <a:r>
              <a:rPr lang="en-US" sz="1200" b="0">
                <a:solidFill>
                  <a:schemeClr val="accent1"/>
                </a:solidFill>
                <a:latin typeface="Arial Unicode MS" pitchFamily="34" charset="-128"/>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460</Words>
  <Application>Microsoft Office PowerPoint</Application>
  <PresentationFormat>On-screen Show (4:3)</PresentationFormat>
  <Paragraphs>44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Reasons for Seasons</vt:lpstr>
      <vt:lpstr>PowerPoint Presentation</vt:lpstr>
      <vt:lpstr>PowerPoint Presentation</vt:lpstr>
      <vt:lpstr>Solstices and Equinoxes</vt:lpstr>
      <vt:lpstr>The Four Seasons: The Effect of the Tilt of Earth’s Rotation Axis</vt:lpstr>
      <vt:lpstr>What if we look at it from the another view point?</vt:lpstr>
      <vt:lpstr>Seasons on Other Planets</vt:lpstr>
      <vt:lpstr>Mars’ Orbit and Seasons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rheaton</cp:lastModifiedBy>
  <cp:revision>9</cp:revision>
  <dcterms:created xsi:type="dcterms:W3CDTF">2012-04-23T05:01:44Z</dcterms:created>
  <dcterms:modified xsi:type="dcterms:W3CDTF">2017-09-15T15:41:46Z</dcterms:modified>
</cp:coreProperties>
</file>