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53B45789-8977-440B-B147-0770AA8F71B8}" type="datetimeFigureOut">
              <a:rPr lang="en-US" smtClean="0"/>
              <a:t>12/6/2018</a:t>
            </a:fld>
            <a:endParaRPr lang="en-US"/>
          </a:p>
        </p:txBody>
      </p:sp>
      <p:sp>
        <p:nvSpPr>
          <p:cNvPr id="16" name="Slide Number Placeholder 15"/>
          <p:cNvSpPr>
            <a:spLocks noGrp="1"/>
          </p:cNvSpPr>
          <p:nvPr>
            <p:ph type="sldNum" sz="quarter" idx="11"/>
          </p:nvPr>
        </p:nvSpPr>
        <p:spPr/>
        <p:txBody>
          <a:bodyPr/>
          <a:lstStyle/>
          <a:p>
            <a:fld id="{FAB96D68-84F0-4BC0-AB2C-A3913CF7AA5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45789-8977-440B-B147-0770AA8F71B8}"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96D68-84F0-4BC0-AB2C-A3913CF7AA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B45789-8977-440B-B147-0770AA8F71B8}"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96D68-84F0-4BC0-AB2C-A3913CF7AA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53B45789-8977-440B-B147-0770AA8F71B8}" type="datetimeFigureOut">
              <a:rPr lang="en-US" smtClean="0"/>
              <a:t>12/6/2018</a:t>
            </a:fld>
            <a:endParaRPr lang="en-US"/>
          </a:p>
        </p:txBody>
      </p:sp>
      <p:sp>
        <p:nvSpPr>
          <p:cNvPr id="15" name="Slide Number Placeholder 14"/>
          <p:cNvSpPr>
            <a:spLocks noGrp="1"/>
          </p:cNvSpPr>
          <p:nvPr>
            <p:ph type="sldNum" sz="quarter" idx="11"/>
          </p:nvPr>
        </p:nvSpPr>
        <p:spPr/>
        <p:txBody>
          <a:bodyPr/>
          <a:lstStyle/>
          <a:p>
            <a:fld id="{FAB96D68-84F0-4BC0-AB2C-A3913CF7AA54}"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53B45789-8977-440B-B147-0770AA8F71B8}" type="datetimeFigureOut">
              <a:rPr lang="en-US" smtClean="0"/>
              <a:t>12/6/2018</a:t>
            </a:fld>
            <a:endParaRPr lang="en-US"/>
          </a:p>
        </p:txBody>
      </p:sp>
      <p:sp>
        <p:nvSpPr>
          <p:cNvPr id="13" name="Slide Number Placeholder 12"/>
          <p:cNvSpPr>
            <a:spLocks noGrp="1"/>
          </p:cNvSpPr>
          <p:nvPr>
            <p:ph type="sldNum" sz="quarter" idx="11"/>
          </p:nvPr>
        </p:nvSpPr>
        <p:spPr/>
        <p:txBody>
          <a:bodyPr/>
          <a:lstStyle/>
          <a:p>
            <a:fld id="{FAB96D68-84F0-4BC0-AB2C-A3913CF7AA5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3B45789-8977-440B-B147-0770AA8F71B8}" type="datetimeFigureOut">
              <a:rPr lang="en-US" smtClean="0"/>
              <a:t>12/6/2018</a:t>
            </a:fld>
            <a:endParaRPr lang="en-US"/>
          </a:p>
        </p:txBody>
      </p:sp>
      <p:sp>
        <p:nvSpPr>
          <p:cNvPr id="9" name="Slide Number Placeholder 8"/>
          <p:cNvSpPr>
            <a:spLocks noGrp="1"/>
          </p:cNvSpPr>
          <p:nvPr>
            <p:ph type="sldNum" sz="quarter" idx="11"/>
          </p:nvPr>
        </p:nvSpPr>
        <p:spPr/>
        <p:txBody>
          <a:bodyPr/>
          <a:lstStyle/>
          <a:p>
            <a:fld id="{FAB96D68-84F0-4BC0-AB2C-A3913CF7AA5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53B45789-8977-440B-B147-0770AA8F71B8}" type="datetimeFigureOut">
              <a:rPr lang="en-US" smtClean="0"/>
              <a:t>12/6/2018</a:t>
            </a:fld>
            <a:endParaRPr lang="en-US"/>
          </a:p>
        </p:txBody>
      </p:sp>
      <p:sp>
        <p:nvSpPr>
          <p:cNvPr id="15" name="Slide Number Placeholder 14"/>
          <p:cNvSpPr>
            <a:spLocks noGrp="1"/>
          </p:cNvSpPr>
          <p:nvPr>
            <p:ph type="sldNum" sz="quarter" idx="11"/>
          </p:nvPr>
        </p:nvSpPr>
        <p:spPr/>
        <p:txBody>
          <a:bodyPr/>
          <a:lstStyle/>
          <a:p>
            <a:fld id="{FAB96D68-84F0-4BC0-AB2C-A3913CF7AA54}"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53B45789-8977-440B-B147-0770AA8F71B8}" type="datetimeFigureOut">
              <a:rPr lang="en-US" smtClean="0"/>
              <a:t>12/6/2018</a:t>
            </a:fld>
            <a:endParaRPr lang="en-US"/>
          </a:p>
        </p:txBody>
      </p:sp>
      <p:sp>
        <p:nvSpPr>
          <p:cNvPr id="8" name="Slide Number Placeholder 7"/>
          <p:cNvSpPr>
            <a:spLocks noGrp="1"/>
          </p:cNvSpPr>
          <p:nvPr>
            <p:ph type="sldNum" sz="quarter" idx="11"/>
          </p:nvPr>
        </p:nvSpPr>
        <p:spPr/>
        <p:txBody>
          <a:bodyPr/>
          <a:lstStyle/>
          <a:p>
            <a:fld id="{FAB96D68-84F0-4BC0-AB2C-A3913CF7AA5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B45789-8977-440B-B147-0770AA8F71B8}" type="datetimeFigureOut">
              <a:rPr lang="en-US" smtClean="0"/>
              <a:t>12/6/2018</a:t>
            </a:fld>
            <a:endParaRPr lang="en-US"/>
          </a:p>
        </p:txBody>
      </p:sp>
      <p:sp>
        <p:nvSpPr>
          <p:cNvPr id="6" name="Slide Number Placeholder 5"/>
          <p:cNvSpPr>
            <a:spLocks noGrp="1"/>
          </p:cNvSpPr>
          <p:nvPr>
            <p:ph type="sldNum" sz="quarter" idx="11"/>
          </p:nvPr>
        </p:nvSpPr>
        <p:spPr/>
        <p:txBody>
          <a:bodyPr/>
          <a:lstStyle/>
          <a:p>
            <a:fld id="{FAB96D68-84F0-4BC0-AB2C-A3913CF7AA54}"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53B45789-8977-440B-B147-0770AA8F71B8}" type="datetimeFigureOut">
              <a:rPr lang="en-US" smtClean="0"/>
              <a:t>12/6/2018</a:t>
            </a:fld>
            <a:endParaRPr lang="en-US"/>
          </a:p>
        </p:txBody>
      </p:sp>
      <p:sp>
        <p:nvSpPr>
          <p:cNvPr id="16" name="Slide Number Placeholder 15"/>
          <p:cNvSpPr>
            <a:spLocks noGrp="1"/>
          </p:cNvSpPr>
          <p:nvPr>
            <p:ph type="sldNum" sz="quarter" idx="11"/>
          </p:nvPr>
        </p:nvSpPr>
        <p:spPr/>
        <p:txBody>
          <a:bodyPr/>
          <a:lstStyle/>
          <a:p>
            <a:fld id="{FAB96D68-84F0-4BC0-AB2C-A3913CF7AA5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53B45789-8977-440B-B147-0770AA8F71B8}" type="datetimeFigureOut">
              <a:rPr lang="en-US" smtClean="0"/>
              <a:t>12/6/2018</a:t>
            </a:fld>
            <a:endParaRPr lang="en-US"/>
          </a:p>
        </p:txBody>
      </p:sp>
      <p:sp>
        <p:nvSpPr>
          <p:cNvPr id="14" name="Slide Number Placeholder 13"/>
          <p:cNvSpPr>
            <a:spLocks noGrp="1"/>
          </p:cNvSpPr>
          <p:nvPr>
            <p:ph type="sldNum" sz="quarter" idx="11"/>
          </p:nvPr>
        </p:nvSpPr>
        <p:spPr/>
        <p:txBody>
          <a:bodyPr/>
          <a:lstStyle/>
          <a:p>
            <a:fld id="{FAB96D68-84F0-4BC0-AB2C-A3913CF7AA5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53B45789-8977-440B-B147-0770AA8F71B8}" type="datetimeFigureOut">
              <a:rPr lang="en-US" smtClean="0"/>
              <a:t>12/6/2018</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AB96D68-84F0-4BC0-AB2C-A3913CF7AA5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Space Race</a:t>
            </a:r>
            <a:endParaRPr lang="en-US" dirty="0"/>
          </a:p>
        </p:txBody>
      </p:sp>
      <p:sp>
        <p:nvSpPr>
          <p:cNvPr id="3" name="Subtitle 2"/>
          <p:cNvSpPr>
            <a:spLocks noGrp="1"/>
          </p:cNvSpPr>
          <p:nvPr>
            <p:ph type="subTitle" idx="1"/>
          </p:nvPr>
        </p:nvSpPr>
        <p:spPr/>
        <p:txBody>
          <a:bodyPr>
            <a:normAutofit lnSpcReduction="10000"/>
          </a:bodyPr>
          <a:lstStyle/>
          <a:p>
            <a:r>
              <a:rPr lang="en-US" dirty="0" smtClean="0"/>
              <a:t>How NACA became NASA, and how women made it a force to be reckoned.</a:t>
            </a:r>
            <a:endParaRPr lang="en-US" dirty="0"/>
          </a:p>
        </p:txBody>
      </p:sp>
    </p:spTree>
    <p:extLst>
      <p:ext uri="{BB962C8B-B14F-4D97-AF65-F5344CB8AC3E}">
        <p14:creationId xmlns:p14="http://schemas.microsoft.com/office/powerpoint/2010/main" val="697905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National Advisory Committee for Aeronautics was founded in 1915, with a charter to “supervise and direct the scientific study the problems of flight, with a view to their practical solution.”</a:t>
            </a:r>
          </a:p>
          <a:p>
            <a:r>
              <a:rPr lang="en-US" dirty="0" smtClean="0"/>
              <a:t>As a result of the Space Race between the United States and Russia, the National Aeronautics and Space Administration (NASA) was created in 1958, superseding NACA, and other related agencies.</a:t>
            </a:r>
            <a:endParaRPr lang="en-US" dirty="0"/>
          </a:p>
        </p:txBody>
      </p:sp>
      <p:sp>
        <p:nvSpPr>
          <p:cNvPr id="3" name="Title 2"/>
          <p:cNvSpPr>
            <a:spLocks noGrp="1"/>
          </p:cNvSpPr>
          <p:nvPr>
            <p:ph type="title"/>
          </p:nvPr>
        </p:nvSpPr>
        <p:spPr/>
        <p:txBody>
          <a:bodyPr/>
          <a:lstStyle/>
          <a:p>
            <a:r>
              <a:rPr lang="en-US" dirty="0" smtClean="0"/>
              <a:t>In the Beginning…</a:t>
            </a:r>
            <a:endParaRPr lang="en-US" dirty="0"/>
          </a:p>
        </p:txBody>
      </p:sp>
    </p:spTree>
    <p:extLst>
      <p:ext uri="{BB962C8B-B14F-4D97-AF65-F5344CB8AC3E}">
        <p14:creationId xmlns:p14="http://schemas.microsoft.com/office/powerpoint/2010/main" val="3712084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685801"/>
            <a:ext cx="6553200" cy="3657599"/>
          </a:xfrm>
        </p:spPr>
        <p:txBody>
          <a:bodyPr/>
          <a:lstStyle/>
          <a:p>
            <a:r>
              <a:rPr lang="en-US" dirty="0" smtClean="0"/>
              <a:t>On October 4, 1957, the Soviet Union launched the world’s first artificial satellite into orbit.  It was the size of an average beach ball and took 98 minutes to orbit Earth.</a:t>
            </a:r>
          </a:p>
          <a:p>
            <a:r>
              <a:rPr lang="en-US" dirty="0" smtClean="0"/>
              <a:t>Sputnik’s launch marked the beginning of the Space Race between the US and USSR.</a:t>
            </a:r>
            <a:endParaRPr lang="en-US" dirty="0"/>
          </a:p>
        </p:txBody>
      </p:sp>
      <p:sp>
        <p:nvSpPr>
          <p:cNvPr id="3" name="Title 2"/>
          <p:cNvSpPr>
            <a:spLocks noGrp="1"/>
          </p:cNvSpPr>
          <p:nvPr>
            <p:ph type="title"/>
          </p:nvPr>
        </p:nvSpPr>
        <p:spPr/>
        <p:txBody>
          <a:bodyPr/>
          <a:lstStyle/>
          <a:p>
            <a:r>
              <a:rPr lang="en-US" dirty="0" smtClean="0"/>
              <a:t>Sputnik</a:t>
            </a:r>
            <a:endParaRPr lang="en-US" dirty="0"/>
          </a:p>
        </p:txBody>
      </p:sp>
    </p:spTree>
    <p:extLst>
      <p:ext uri="{BB962C8B-B14F-4D97-AF65-F5344CB8AC3E}">
        <p14:creationId xmlns:p14="http://schemas.microsoft.com/office/powerpoint/2010/main" val="2065491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Yuri Gagarin was a Russian cosmonaut, who on April 12, 1961, became the first human in space, making a 108 minute orbital flight in the spacecraft </a:t>
            </a:r>
            <a:r>
              <a:rPr lang="en-US" sz="2400" dirty="0" err="1" smtClean="0"/>
              <a:t>Vostok</a:t>
            </a:r>
            <a:r>
              <a:rPr lang="en-US" sz="2400" dirty="0" smtClean="0"/>
              <a:t> 1.</a:t>
            </a:r>
          </a:p>
          <a:p>
            <a:r>
              <a:rPr lang="en-US" sz="2400" dirty="0" smtClean="0"/>
              <a:t>This was the first successful spaceflight made by anyone.</a:t>
            </a:r>
          </a:p>
          <a:p>
            <a:endParaRPr lang="en-US" dirty="0"/>
          </a:p>
        </p:txBody>
      </p:sp>
      <p:sp>
        <p:nvSpPr>
          <p:cNvPr id="3" name="Title 2"/>
          <p:cNvSpPr>
            <a:spLocks noGrp="1"/>
          </p:cNvSpPr>
          <p:nvPr>
            <p:ph type="title"/>
          </p:nvPr>
        </p:nvSpPr>
        <p:spPr/>
        <p:txBody>
          <a:bodyPr/>
          <a:lstStyle/>
          <a:p>
            <a:r>
              <a:rPr lang="en-US" dirty="0" smtClean="0"/>
              <a:t>Yuri Gagarin</a:t>
            </a:r>
            <a:endParaRPr lang="en-US" dirty="0"/>
          </a:p>
        </p:txBody>
      </p:sp>
    </p:spTree>
    <p:extLst>
      <p:ext uri="{BB962C8B-B14F-4D97-AF65-F5344CB8AC3E}">
        <p14:creationId xmlns:p14="http://schemas.microsoft.com/office/powerpoint/2010/main" val="180294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In his space craft Freedom 7, Alan Shepard was the first American to make spaceflight, launching 116 miles into space.  The flight took roughly 15 ½ minutes.</a:t>
            </a:r>
          </a:p>
          <a:p>
            <a:r>
              <a:rPr lang="en-US" sz="2400" dirty="0" smtClean="0"/>
              <a:t>Although he did not orbit Earth, his first flight was a success.  He did not return to spaceflight again until Apollo 14</a:t>
            </a:r>
            <a:r>
              <a:rPr lang="en-US" dirty="0" smtClean="0"/>
              <a:t>.</a:t>
            </a:r>
            <a:endParaRPr lang="en-US" dirty="0"/>
          </a:p>
        </p:txBody>
      </p:sp>
      <p:sp>
        <p:nvSpPr>
          <p:cNvPr id="3" name="Title 2"/>
          <p:cNvSpPr>
            <a:spLocks noGrp="1"/>
          </p:cNvSpPr>
          <p:nvPr>
            <p:ph type="title"/>
          </p:nvPr>
        </p:nvSpPr>
        <p:spPr/>
        <p:txBody>
          <a:bodyPr/>
          <a:lstStyle/>
          <a:p>
            <a:r>
              <a:rPr lang="en-US" dirty="0" smtClean="0"/>
              <a:t>Alan Shepard</a:t>
            </a:r>
            <a:endParaRPr lang="en-US" dirty="0"/>
          </a:p>
        </p:txBody>
      </p:sp>
    </p:spTree>
    <p:extLst>
      <p:ext uri="{BB962C8B-B14F-4D97-AF65-F5344CB8AC3E}">
        <p14:creationId xmlns:p14="http://schemas.microsoft.com/office/powerpoint/2010/main" val="2686159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85801"/>
            <a:ext cx="6781800" cy="3962399"/>
          </a:xfrm>
        </p:spPr>
        <p:txBody>
          <a:bodyPr>
            <a:noAutofit/>
          </a:bodyPr>
          <a:lstStyle/>
          <a:p>
            <a:r>
              <a:rPr lang="en-US" sz="2000" dirty="0" smtClean="0"/>
              <a:t>She was math teacher before she became a computer for NACA in 1949.  Because of the Jim Crow segregation laws, Dorothy and her fellow Black colleagues were segregated to the West Campus, where she led the computer group.</a:t>
            </a:r>
          </a:p>
          <a:p>
            <a:r>
              <a:rPr lang="en-US" sz="2000" dirty="0" smtClean="0"/>
              <a:t>When NACA transitioned to NASA in 1958, she knew she was going to be replace by the new Integrated Business Model (IBM) so she taught herself the new language of Fortran, and learned how to program the new computer.</a:t>
            </a:r>
          </a:p>
          <a:p>
            <a:r>
              <a:rPr lang="en-US" sz="2000" dirty="0" smtClean="0"/>
              <a:t>She taught her colleagues how to program and eventually moved from the segregated building to the main hub.  She stayed there until she retired in 1971.</a:t>
            </a:r>
            <a:endParaRPr lang="en-US" sz="2000" dirty="0"/>
          </a:p>
        </p:txBody>
      </p:sp>
      <p:sp>
        <p:nvSpPr>
          <p:cNvPr id="3" name="Title 2"/>
          <p:cNvSpPr>
            <a:spLocks noGrp="1"/>
          </p:cNvSpPr>
          <p:nvPr>
            <p:ph type="title"/>
          </p:nvPr>
        </p:nvSpPr>
        <p:spPr/>
        <p:txBody>
          <a:bodyPr/>
          <a:lstStyle/>
          <a:p>
            <a:r>
              <a:rPr lang="en-US" dirty="0" smtClean="0"/>
              <a:t>Dorothy Vaughan</a:t>
            </a:r>
            <a:endParaRPr lang="en-US" dirty="0"/>
          </a:p>
        </p:txBody>
      </p:sp>
    </p:spTree>
    <p:extLst>
      <p:ext uri="{BB962C8B-B14F-4D97-AF65-F5344CB8AC3E}">
        <p14:creationId xmlns:p14="http://schemas.microsoft.com/office/powerpoint/2010/main" val="2634202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685801"/>
            <a:ext cx="6858000" cy="4419599"/>
          </a:xfrm>
        </p:spPr>
        <p:txBody>
          <a:bodyPr>
            <a:normAutofit/>
          </a:bodyPr>
          <a:lstStyle/>
          <a:p>
            <a:r>
              <a:rPr lang="en-US" dirty="0" smtClean="0"/>
              <a:t>Mary worked in the West Computing Division for 2 years before working with engineer </a:t>
            </a:r>
            <a:r>
              <a:rPr lang="en-US" dirty="0" err="1" smtClean="0"/>
              <a:t>Kamierz</a:t>
            </a:r>
            <a:r>
              <a:rPr lang="en-US" dirty="0" smtClean="0"/>
              <a:t> </a:t>
            </a:r>
            <a:r>
              <a:rPr lang="en-US" dirty="0" err="1" smtClean="0"/>
              <a:t>Czarnecki</a:t>
            </a:r>
            <a:r>
              <a:rPr lang="en-US" dirty="0" smtClean="0"/>
              <a:t> on the Supersonic Pressure Tunnel.  </a:t>
            </a:r>
          </a:p>
          <a:p>
            <a:r>
              <a:rPr lang="en-US" dirty="0" err="1" smtClean="0"/>
              <a:t>Czarnecki</a:t>
            </a:r>
            <a:r>
              <a:rPr lang="en-US" dirty="0" smtClean="0"/>
              <a:t> encouraged Mary to become an engineer, requiring her to take night classes at a then all-white school.  </a:t>
            </a:r>
          </a:p>
          <a:p>
            <a:r>
              <a:rPr lang="en-US" dirty="0" smtClean="0"/>
              <a:t>Mary had to request the courts to allow her to attend the night school; and in 1958, she became NASA’s first black female engineer</a:t>
            </a:r>
            <a:r>
              <a:rPr lang="en-US" dirty="0" smtClean="0"/>
              <a:t>.</a:t>
            </a:r>
          </a:p>
          <a:p>
            <a:r>
              <a:rPr lang="en-US" dirty="0" smtClean="0"/>
              <a:t>She stayed with NASA until 1984, but in 1979 she took a demotion to take a position as a hiring and promotion  manager.</a:t>
            </a:r>
            <a:endParaRPr lang="en-US" dirty="0" smtClean="0"/>
          </a:p>
          <a:p>
            <a:endParaRPr lang="en-US" dirty="0"/>
          </a:p>
        </p:txBody>
      </p:sp>
      <p:sp>
        <p:nvSpPr>
          <p:cNvPr id="3" name="Title 2"/>
          <p:cNvSpPr>
            <a:spLocks noGrp="1"/>
          </p:cNvSpPr>
          <p:nvPr>
            <p:ph type="title"/>
          </p:nvPr>
        </p:nvSpPr>
        <p:spPr/>
        <p:txBody>
          <a:bodyPr/>
          <a:lstStyle/>
          <a:p>
            <a:r>
              <a:rPr lang="en-US" dirty="0" smtClean="0"/>
              <a:t>Mary Jackson</a:t>
            </a:r>
            <a:endParaRPr lang="en-US" dirty="0"/>
          </a:p>
        </p:txBody>
      </p:sp>
    </p:spTree>
    <p:extLst>
      <p:ext uri="{BB962C8B-B14F-4D97-AF65-F5344CB8AC3E}">
        <p14:creationId xmlns:p14="http://schemas.microsoft.com/office/powerpoint/2010/main" val="146923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685801"/>
            <a:ext cx="6934200" cy="3657599"/>
          </a:xfrm>
        </p:spPr>
        <p:txBody>
          <a:bodyPr/>
          <a:lstStyle/>
          <a:p>
            <a:r>
              <a:rPr lang="en-US" dirty="0" smtClean="0"/>
              <a:t>Katherine became the third African American to earn her PhD at the age of 19.  She became a teacher before joining NACA in 1952,</a:t>
            </a:r>
          </a:p>
          <a:p>
            <a:r>
              <a:rPr lang="en-US" dirty="0" smtClean="0"/>
              <a:t>She was an integral member of the calculations team that launched the first American into orbit.</a:t>
            </a:r>
          </a:p>
          <a:p>
            <a:r>
              <a:rPr lang="en-US" dirty="0" smtClean="0"/>
              <a:t>She stayed with NASA all through the Apollo missions to the moon.</a:t>
            </a:r>
          </a:p>
          <a:p>
            <a:r>
              <a:rPr lang="en-US" dirty="0" smtClean="0"/>
              <a:t>John Glenn didn’t trust the IBM and would only fly until Katherine could confirm the numbers.</a:t>
            </a:r>
            <a:endParaRPr lang="en-US" dirty="0"/>
          </a:p>
        </p:txBody>
      </p:sp>
      <p:sp>
        <p:nvSpPr>
          <p:cNvPr id="3" name="Title 2"/>
          <p:cNvSpPr>
            <a:spLocks noGrp="1"/>
          </p:cNvSpPr>
          <p:nvPr>
            <p:ph type="title"/>
          </p:nvPr>
        </p:nvSpPr>
        <p:spPr/>
        <p:txBody>
          <a:bodyPr/>
          <a:lstStyle/>
          <a:p>
            <a:r>
              <a:rPr lang="en-US" dirty="0" smtClean="0"/>
              <a:t>Katherine Johnson</a:t>
            </a:r>
            <a:endParaRPr lang="en-US" dirty="0"/>
          </a:p>
        </p:txBody>
      </p:sp>
    </p:spTree>
    <p:extLst>
      <p:ext uri="{BB962C8B-B14F-4D97-AF65-F5344CB8AC3E}">
        <p14:creationId xmlns:p14="http://schemas.microsoft.com/office/powerpoint/2010/main" val="1544628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Glenn became the first American man to orbit the Earth on May 5, 1961.</a:t>
            </a:r>
          </a:p>
          <a:p>
            <a:r>
              <a:rPr lang="en-US" dirty="0" smtClean="0"/>
              <a:t>He was an astronaut until 1964, and later was promoted to Colonel before his retirement from the Marine Corps in 1965.</a:t>
            </a:r>
          </a:p>
          <a:p>
            <a:r>
              <a:rPr lang="en-US" dirty="0" smtClean="0"/>
              <a:t>He became a Senator for Ohio in 1974, and remained there until 1998.</a:t>
            </a:r>
          </a:p>
          <a:p>
            <a:r>
              <a:rPr lang="en-US" dirty="0" smtClean="0"/>
              <a:t>John Glenn passed away in 2016, shortly before the release of the movie Hidden Figures.</a:t>
            </a:r>
            <a:endParaRPr lang="en-US" dirty="0"/>
          </a:p>
        </p:txBody>
      </p:sp>
      <p:sp>
        <p:nvSpPr>
          <p:cNvPr id="3" name="Title 2"/>
          <p:cNvSpPr>
            <a:spLocks noGrp="1"/>
          </p:cNvSpPr>
          <p:nvPr>
            <p:ph type="title"/>
          </p:nvPr>
        </p:nvSpPr>
        <p:spPr/>
        <p:txBody>
          <a:bodyPr/>
          <a:lstStyle/>
          <a:p>
            <a:r>
              <a:rPr lang="en-US" dirty="0" smtClean="0"/>
              <a:t>John Glenn</a:t>
            </a:r>
            <a:endParaRPr lang="en-US" dirty="0"/>
          </a:p>
        </p:txBody>
      </p:sp>
    </p:spTree>
    <p:extLst>
      <p:ext uri="{BB962C8B-B14F-4D97-AF65-F5344CB8AC3E}">
        <p14:creationId xmlns:p14="http://schemas.microsoft.com/office/powerpoint/2010/main" val="2653735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975</TotalTime>
  <Words>609</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The Space Race</vt:lpstr>
      <vt:lpstr>In the Beginning…</vt:lpstr>
      <vt:lpstr>Sputnik</vt:lpstr>
      <vt:lpstr>Yuri Gagarin</vt:lpstr>
      <vt:lpstr>Alan Shepard</vt:lpstr>
      <vt:lpstr>Dorothy Vaughan</vt:lpstr>
      <vt:lpstr>Mary Jackson</vt:lpstr>
      <vt:lpstr>Katherine Johnson</vt:lpstr>
      <vt:lpstr>John Glenn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Space Race</dc:title>
  <dc:creator>rheaton</dc:creator>
  <cp:lastModifiedBy>rheaton</cp:lastModifiedBy>
  <cp:revision>15</cp:revision>
  <dcterms:created xsi:type="dcterms:W3CDTF">2018-12-05T16:07:13Z</dcterms:created>
  <dcterms:modified xsi:type="dcterms:W3CDTF">2018-12-06T23:45:54Z</dcterms:modified>
</cp:coreProperties>
</file>