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6" r:id="rId7"/>
    <p:sldId id="267"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C8B5E185-5B03-49A2-A403-018711B54F88}" type="datetimeFigureOut">
              <a:rPr lang="en-US" smtClean="0"/>
              <a:t>10/24/2018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B46D476-0CFA-436D-84B8-F231736B047F}"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9246863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5E185-5B03-49A2-A403-018711B54F88}"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91638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8B5E185-5B03-49A2-A403-018711B54F88}" type="datetimeFigureOut">
              <a:rPr lang="en-US" smtClean="0"/>
              <a:t>10/24/2018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B46D476-0CFA-436D-84B8-F231736B047F}"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5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5E185-5B03-49A2-A403-018711B54F88}"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236164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8B5E185-5B03-49A2-A403-018711B54F88}" type="datetimeFigureOut">
              <a:rPr lang="en-US" smtClean="0"/>
              <a:t>10/24/2018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B46D476-0CFA-436D-84B8-F231736B047F}"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12199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B5E185-5B03-49A2-A403-018711B54F88}"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428489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B5E185-5B03-49A2-A403-018711B54F88}" type="datetimeFigureOut">
              <a:rPr lang="en-US" smtClean="0"/>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345036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B5E185-5B03-49A2-A403-018711B54F88}"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401243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8B5E185-5B03-49A2-A403-018711B54F88}"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6D476-0CFA-436D-84B8-F231736B047F}" type="slidenum">
              <a:rPr lang="en-US" smtClean="0"/>
              <a:t>‹#›</a:t>
            </a:fld>
            <a:endParaRPr lang="en-US"/>
          </a:p>
        </p:txBody>
      </p:sp>
    </p:spTree>
    <p:extLst>
      <p:ext uri="{BB962C8B-B14F-4D97-AF65-F5344CB8AC3E}">
        <p14:creationId xmlns:p14="http://schemas.microsoft.com/office/powerpoint/2010/main" val="237278527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8B5E185-5B03-49A2-A403-018711B54F88}" type="datetimeFigureOut">
              <a:rPr lang="en-US" smtClean="0"/>
              <a:t>10/24/2018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B46D476-0CFA-436D-84B8-F231736B047F}" type="slidenum">
              <a:rPr lang="en-US" smtClean="0"/>
              <a:t>‹#›</a:t>
            </a:fld>
            <a:endParaRPr lang="en-US"/>
          </a:p>
        </p:txBody>
      </p:sp>
    </p:spTree>
    <p:extLst>
      <p:ext uri="{BB962C8B-B14F-4D97-AF65-F5344CB8AC3E}">
        <p14:creationId xmlns:p14="http://schemas.microsoft.com/office/powerpoint/2010/main" val="262904210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8B5E185-5B03-49A2-A403-018711B54F88}" type="datetimeFigureOut">
              <a:rPr lang="en-US" smtClean="0"/>
              <a:t>10/24/2018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B46D476-0CFA-436D-84B8-F231736B047F}" type="slidenum">
              <a:rPr lang="en-US" smtClean="0"/>
              <a:t>‹#›</a:t>
            </a:fld>
            <a:endParaRPr lang="en-US"/>
          </a:p>
        </p:txBody>
      </p:sp>
    </p:spTree>
    <p:extLst>
      <p:ext uri="{BB962C8B-B14F-4D97-AF65-F5344CB8AC3E}">
        <p14:creationId xmlns:p14="http://schemas.microsoft.com/office/powerpoint/2010/main" val="181563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8B5E185-5B03-49A2-A403-018711B54F88}" type="datetimeFigureOut">
              <a:rPr lang="en-US" smtClean="0"/>
              <a:t>10/24/2018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B46D476-0CFA-436D-84B8-F231736B047F}"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9455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D725A-11ED-4DB1-AC08-A5DFD36C30AC}"/>
              </a:ext>
            </a:extLst>
          </p:cNvPr>
          <p:cNvSpPr>
            <a:spLocks noGrp="1"/>
          </p:cNvSpPr>
          <p:nvPr>
            <p:ph type="ctrTitle"/>
          </p:nvPr>
        </p:nvSpPr>
        <p:spPr/>
        <p:txBody>
          <a:bodyPr/>
          <a:lstStyle/>
          <a:p>
            <a:r>
              <a:rPr lang="en-US" dirty="0"/>
              <a:t>Trace Evidence I: Hair and Fibers</a:t>
            </a:r>
          </a:p>
        </p:txBody>
      </p:sp>
      <p:sp>
        <p:nvSpPr>
          <p:cNvPr id="3" name="Subtitle 2">
            <a:extLst>
              <a:ext uri="{FF2B5EF4-FFF2-40B4-BE49-F238E27FC236}">
                <a16:creationId xmlns:a16="http://schemas.microsoft.com/office/drawing/2014/main" id="{3CEC934A-E1D2-42A8-B639-D2B6A0B5C1E0}"/>
              </a:ext>
            </a:extLst>
          </p:cNvPr>
          <p:cNvSpPr>
            <a:spLocks noGrp="1"/>
          </p:cNvSpPr>
          <p:nvPr>
            <p:ph type="subTitle" idx="1"/>
          </p:nvPr>
        </p:nvSpPr>
        <p:spPr/>
        <p:txBody>
          <a:bodyPr/>
          <a:lstStyle/>
          <a:p>
            <a:r>
              <a:rPr lang="en-US" dirty="0"/>
              <a:t>Can fibers really make a difference in an investigation?</a:t>
            </a:r>
          </a:p>
        </p:txBody>
      </p:sp>
    </p:spTree>
    <p:extLst>
      <p:ext uri="{BB962C8B-B14F-4D97-AF65-F5344CB8AC3E}">
        <p14:creationId xmlns:p14="http://schemas.microsoft.com/office/powerpoint/2010/main" val="231167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9055-D919-4684-9FC5-35AE773B5725}"/>
              </a:ext>
            </a:extLst>
          </p:cNvPr>
          <p:cNvSpPr>
            <a:spLocks noGrp="1"/>
          </p:cNvSpPr>
          <p:nvPr>
            <p:ph type="title"/>
          </p:nvPr>
        </p:nvSpPr>
        <p:spPr/>
        <p:txBody>
          <a:bodyPr/>
          <a:lstStyle/>
          <a:p>
            <a:r>
              <a:rPr lang="en-US" dirty="0"/>
              <a:t>Types of Fibers</a:t>
            </a:r>
          </a:p>
        </p:txBody>
      </p:sp>
      <p:sp>
        <p:nvSpPr>
          <p:cNvPr id="3" name="Content Placeholder 2">
            <a:extLst>
              <a:ext uri="{FF2B5EF4-FFF2-40B4-BE49-F238E27FC236}">
                <a16:creationId xmlns:a16="http://schemas.microsoft.com/office/drawing/2014/main" id="{8C110F49-2A27-45AB-AD25-5AE3C7A2D9F0}"/>
              </a:ext>
            </a:extLst>
          </p:cNvPr>
          <p:cNvSpPr>
            <a:spLocks noGrp="1"/>
          </p:cNvSpPr>
          <p:nvPr>
            <p:ph idx="1"/>
          </p:nvPr>
        </p:nvSpPr>
        <p:spPr/>
        <p:txBody>
          <a:bodyPr>
            <a:normAutofit fontScale="92500" lnSpcReduction="10000"/>
          </a:bodyPr>
          <a:lstStyle/>
          <a:p>
            <a:r>
              <a:rPr lang="en-US" dirty="0"/>
              <a:t>Manufactured fibers have increasingly replaced natural fibers in garments and fabrics.  Manufactured fibers, like rayon, nylon, and polyester, are derived from either natural or synthetic fibers.</a:t>
            </a:r>
          </a:p>
          <a:p>
            <a:r>
              <a:rPr lang="en-US" dirty="0"/>
              <a:t>The creation of synthetic fibers became a reality only when scientists developed a method of synthesizing long-chained molecules called polymers.  (i.e. creation of nylon). A monomer is the basic unit of structure from which a polymer is constructed.</a:t>
            </a:r>
          </a:p>
          <a:p>
            <a:r>
              <a:rPr lang="en-US" dirty="0"/>
              <a:t>The polymer is the basic chemical substance of all synthetic fibers.  Chemical substances are composed of basic structural units called molecules.  Molecules are two or more atoms held together by a chemical bond.  (i.e. water has two molecules of water and one molecule of oxygen)</a:t>
            </a:r>
          </a:p>
          <a:p>
            <a:endParaRPr lang="en-US" dirty="0"/>
          </a:p>
        </p:txBody>
      </p:sp>
    </p:spTree>
    <p:extLst>
      <p:ext uri="{BB962C8B-B14F-4D97-AF65-F5344CB8AC3E}">
        <p14:creationId xmlns:p14="http://schemas.microsoft.com/office/powerpoint/2010/main" val="58679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DCC5-7FC4-4D6A-A650-3A6E00B782C0}"/>
              </a:ext>
            </a:extLst>
          </p:cNvPr>
          <p:cNvSpPr>
            <a:spLocks noGrp="1"/>
          </p:cNvSpPr>
          <p:nvPr>
            <p:ph type="title"/>
          </p:nvPr>
        </p:nvSpPr>
        <p:spPr/>
        <p:txBody>
          <a:bodyPr/>
          <a:lstStyle/>
          <a:p>
            <a:r>
              <a:rPr lang="en-US" dirty="0"/>
              <a:t>Types of Fibers</a:t>
            </a:r>
          </a:p>
        </p:txBody>
      </p:sp>
      <p:sp>
        <p:nvSpPr>
          <p:cNvPr id="3" name="Content Placeholder 2">
            <a:extLst>
              <a:ext uri="{FF2B5EF4-FFF2-40B4-BE49-F238E27FC236}">
                <a16:creationId xmlns:a16="http://schemas.microsoft.com/office/drawing/2014/main" id="{378C6B39-6510-43C7-AB8C-52E3A7D62FB7}"/>
              </a:ext>
            </a:extLst>
          </p:cNvPr>
          <p:cNvSpPr>
            <a:spLocks noGrp="1"/>
          </p:cNvSpPr>
          <p:nvPr>
            <p:ph idx="1"/>
          </p:nvPr>
        </p:nvSpPr>
        <p:spPr/>
        <p:txBody>
          <a:bodyPr/>
          <a:lstStyle/>
          <a:p>
            <a:r>
              <a:rPr lang="en-US" dirty="0"/>
              <a:t>Glucose has 6 molecules of carbon, 12 molecules of hydrogen, and 6 molecules of oxygen. </a:t>
            </a:r>
          </a:p>
          <a:p>
            <a:r>
              <a:rPr lang="en-US" dirty="0"/>
              <a:t>Heroin has 21 molecules of carbon, 23 molecules of hydrogen, 5 molecules of oxygen, and 1 molecule of nitrogen.  Polymers are formed by linking a large number of molecules, so that a polymer often contains thousands or even millions of atoms.</a:t>
            </a:r>
          </a:p>
          <a:p>
            <a:r>
              <a:rPr lang="en-US" dirty="0"/>
              <a:t>This is why polymers are often referred to as macromolecules, or “big” molecules.</a:t>
            </a:r>
          </a:p>
        </p:txBody>
      </p:sp>
    </p:spTree>
    <p:extLst>
      <p:ext uri="{BB962C8B-B14F-4D97-AF65-F5344CB8AC3E}">
        <p14:creationId xmlns:p14="http://schemas.microsoft.com/office/powerpoint/2010/main" val="343837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F4D9-6943-41C4-A15A-985E6335DEDB}"/>
              </a:ext>
            </a:extLst>
          </p:cNvPr>
          <p:cNvSpPr>
            <a:spLocks noGrp="1"/>
          </p:cNvSpPr>
          <p:nvPr>
            <p:ph type="title"/>
          </p:nvPr>
        </p:nvSpPr>
        <p:spPr/>
        <p:txBody>
          <a:bodyPr/>
          <a:lstStyle/>
          <a:p>
            <a:r>
              <a:rPr lang="en-US" dirty="0"/>
              <a:t>Analysis of Fibers</a:t>
            </a:r>
          </a:p>
        </p:txBody>
      </p:sp>
      <p:sp>
        <p:nvSpPr>
          <p:cNvPr id="3" name="Content Placeholder 2">
            <a:extLst>
              <a:ext uri="{FF2B5EF4-FFF2-40B4-BE49-F238E27FC236}">
                <a16:creationId xmlns:a16="http://schemas.microsoft.com/office/drawing/2014/main" id="{5FDFFDB3-797A-4D1E-8194-B116BAF91BA0}"/>
              </a:ext>
            </a:extLst>
          </p:cNvPr>
          <p:cNvSpPr>
            <a:spLocks noGrp="1"/>
          </p:cNvSpPr>
          <p:nvPr>
            <p:ph idx="1"/>
          </p:nvPr>
        </p:nvSpPr>
        <p:spPr/>
        <p:txBody>
          <a:bodyPr/>
          <a:lstStyle/>
          <a:p>
            <a:r>
              <a:rPr lang="en-US" dirty="0"/>
              <a:t>The first and most important step in the examination of fibers is a microscopic comparison for color and diameter using a comparison microscope.</a:t>
            </a:r>
          </a:p>
          <a:p>
            <a:pPr lvl="1"/>
            <a:r>
              <a:rPr lang="en-US" dirty="0"/>
              <a:t>What characteristics do you think you need to compare?</a:t>
            </a:r>
          </a:p>
          <a:p>
            <a:pPr lvl="1"/>
            <a:r>
              <a:rPr lang="en-US" dirty="0"/>
              <a:t>What morphological features would you compare?</a:t>
            </a:r>
          </a:p>
          <a:p>
            <a:r>
              <a:rPr lang="en-US" dirty="0"/>
              <a:t>More often than not, a basic microscope is not enough.  Scanning electron </a:t>
            </a:r>
            <a:r>
              <a:rPr lang="en-US" dirty="0" err="1"/>
              <a:t>photomicroscopy</a:t>
            </a:r>
            <a:r>
              <a:rPr lang="en-US" dirty="0"/>
              <a:t>, Spectrophotometry, High Performance Liquid </a:t>
            </a:r>
            <a:r>
              <a:rPr lang="en-US" dirty="0" err="1"/>
              <a:t>Chromotography</a:t>
            </a:r>
            <a:r>
              <a:rPr lang="en-US" dirty="0"/>
              <a:t> (HPLC), Birefringence, and Infrared Absorption are just a few methods used for fiber comparisons.</a:t>
            </a:r>
          </a:p>
        </p:txBody>
      </p:sp>
    </p:spTree>
    <p:extLst>
      <p:ext uri="{BB962C8B-B14F-4D97-AF65-F5344CB8AC3E}">
        <p14:creationId xmlns:p14="http://schemas.microsoft.com/office/powerpoint/2010/main" val="410620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7686-82E4-4A8F-B7E1-CB9D682EC752}"/>
              </a:ext>
            </a:extLst>
          </p:cNvPr>
          <p:cNvSpPr>
            <a:spLocks noGrp="1"/>
          </p:cNvSpPr>
          <p:nvPr>
            <p:ph type="title"/>
          </p:nvPr>
        </p:nvSpPr>
        <p:spPr>
          <a:xfrm>
            <a:off x="2933700" y="568345"/>
            <a:ext cx="8770571" cy="1560716"/>
          </a:xfrm>
        </p:spPr>
        <p:txBody>
          <a:bodyPr/>
          <a:lstStyle/>
          <a:p>
            <a:r>
              <a:rPr lang="en-US" dirty="0"/>
              <a:t>Morphology of Hair</a:t>
            </a:r>
          </a:p>
        </p:txBody>
      </p:sp>
      <p:sp>
        <p:nvSpPr>
          <p:cNvPr id="3" name="Content Placeholder 2">
            <a:extLst>
              <a:ext uri="{FF2B5EF4-FFF2-40B4-BE49-F238E27FC236}">
                <a16:creationId xmlns:a16="http://schemas.microsoft.com/office/drawing/2014/main" id="{8172143F-3B1F-49CF-8256-370352935B0C}"/>
              </a:ext>
            </a:extLst>
          </p:cNvPr>
          <p:cNvSpPr>
            <a:spLocks noGrp="1"/>
          </p:cNvSpPr>
          <p:nvPr>
            <p:ph idx="1"/>
          </p:nvPr>
        </p:nvSpPr>
        <p:spPr>
          <a:xfrm>
            <a:off x="2030136" y="2438400"/>
            <a:ext cx="9674135" cy="3651504"/>
          </a:xfrm>
        </p:spPr>
        <p:txBody>
          <a:bodyPr>
            <a:normAutofit lnSpcReduction="10000"/>
          </a:bodyPr>
          <a:lstStyle/>
          <a:p>
            <a:r>
              <a:rPr lang="en-US" dirty="0"/>
              <a:t>Hair is an appendage of the skin that grows out of an organ known as a hair follicle.  The root, or bulb, is embedded into the follicle as the shaft extends out past the skin.</a:t>
            </a:r>
          </a:p>
          <a:p>
            <a:r>
              <a:rPr lang="en-US" dirty="0"/>
              <a:t>The shaft is composed of three layers:</a:t>
            </a:r>
          </a:p>
          <a:p>
            <a:pPr lvl="1"/>
            <a:r>
              <a:rPr lang="en-US" dirty="0"/>
              <a:t>The cuticle is the scale structure covering the exterior of the hair (often seen in shampoo commercials illustrating dry hair).  The cuticle is formed by overlapping scales that always point toward the tip end of each hair. The scales form specialized cells that have hardened (keratinized) and flattened in progressing from the follicle.</a:t>
            </a:r>
          </a:p>
          <a:p>
            <a:pPr lvl="1"/>
            <a:r>
              <a:rPr lang="en-US" dirty="0"/>
              <a:t>The cortex is the main body of the hair shaft.  The cortex is made up of spindle-shaped cortical cells aligned in a regular array, paralleled to the length of the hair.   The major forensic importance of the cortex is that it is embedded with the pigment granules that give hair its color.</a:t>
            </a:r>
          </a:p>
          <a:p>
            <a:pPr lvl="1"/>
            <a:endParaRPr lang="en-US" dirty="0"/>
          </a:p>
        </p:txBody>
      </p:sp>
    </p:spTree>
    <p:extLst>
      <p:ext uri="{BB962C8B-B14F-4D97-AF65-F5344CB8AC3E}">
        <p14:creationId xmlns:p14="http://schemas.microsoft.com/office/powerpoint/2010/main" val="24834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8DF2-E4A6-439D-8713-93BEF948050B}"/>
              </a:ext>
            </a:extLst>
          </p:cNvPr>
          <p:cNvSpPr>
            <a:spLocks noGrp="1"/>
          </p:cNvSpPr>
          <p:nvPr>
            <p:ph type="title"/>
          </p:nvPr>
        </p:nvSpPr>
        <p:spPr/>
        <p:txBody>
          <a:bodyPr/>
          <a:lstStyle/>
          <a:p>
            <a:r>
              <a:rPr lang="en-US" dirty="0"/>
              <a:t>Morphology of Hair</a:t>
            </a:r>
          </a:p>
        </p:txBody>
      </p:sp>
      <p:sp>
        <p:nvSpPr>
          <p:cNvPr id="3" name="Content Placeholder 2">
            <a:extLst>
              <a:ext uri="{FF2B5EF4-FFF2-40B4-BE49-F238E27FC236}">
                <a16:creationId xmlns:a16="http://schemas.microsoft.com/office/drawing/2014/main" id="{598DF6BC-A959-4850-A52D-D98195DED84D}"/>
              </a:ext>
            </a:extLst>
          </p:cNvPr>
          <p:cNvSpPr>
            <a:spLocks noGrp="1"/>
          </p:cNvSpPr>
          <p:nvPr>
            <p:ph idx="1"/>
          </p:nvPr>
        </p:nvSpPr>
        <p:spPr/>
        <p:txBody>
          <a:bodyPr>
            <a:normAutofit lnSpcReduction="10000"/>
          </a:bodyPr>
          <a:lstStyle/>
          <a:p>
            <a:r>
              <a:rPr lang="en-US" dirty="0"/>
              <a:t>The shaft is composed of three layers (continued):</a:t>
            </a:r>
          </a:p>
          <a:p>
            <a:pPr lvl="1"/>
            <a:r>
              <a:rPr lang="en-US" dirty="0"/>
              <a:t>The medulla is a collection of cells that looks like a central canal running through a hair.  In many animals, this canal is a predominant feature, occupying more than half of the hair’s diameter.   The medullary index measures the diameter of the medulla relative to the diameter of the hair shaft and is normally expressed as a fraction.  For humans, the index is generally less than one-third; for most other animals, the index is one-half or greater.</a:t>
            </a:r>
          </a:p>
          <a:p>
            <a:r>
              <a:rPr lang="en-US" dirty="0"/>
              <a:t>The root and other surrounding cells within the hair follicle provide the tools necessary to produce hair and continue its growth. Human head hair grows in three developmental stages and the shape and size of the hair is determined by the current growth phase.</a:t>
            </a:r>
          </a:p>
          <a:p>
            <a:pPr lvl="1"/>
            <a:endParaRPr lang="en-US" dirty="0"/>
          </a:p>
        </p:txBody>
      </p:sp>
    </p:spTree>
    <p:extLst>
      <p:ext uri="{BB962C8B-B14F-4D97-AF65-F5344CB8AC3E}">
        <p14:creationId xmlns:p14="http://schemas.microsoft.com/office/powerpoint/2010/main" val="396669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8DF2-E4A6-439D-8713-93BEF948050B}"/>
              </a:ext>
            </a:extLst>
          </p:cNvPr>
          <p:cNvSpPr>
            <a:spLocks noGrp="1"/>
          </p:cNvSpPr>
          <p:nvPr>
            <p:ph type="title"/>
          </p:nvPr>
        </p:nvSpPr>
        <p:spPr/>
        <p:txBody>
          <a:bodyPr/>
          <a:lstStyle/>
          <a:p>
            <a:r>
              <a:rPr lang="en-US" dirty="0"/>
              <a:t>Morphology of Hair</a:t>
            </a:r>
          </a:p>
        </p:txBody>
      </p:sp>
      <p:sp>
        <p:nvSpPr>
          <p:cNvPr id="3" name="Content Placeholder 2">
            <a:extLst>
              <a:ext uri="{FF2B5EF4-FFF2-40B4-BE49-F238E27FC236}">
                <a16:creationId xmlns:a16="http://schemas.microsoft.com/office/drawing/2014/main" id="{598DF6BC-A959-4850-A52D-D98195DED84D}"/>
              </a:ext>
            </a:extLst>
          </p:cNvPr>
          <p:cNvSpPr>
            <a:spLocks noGrp="1"/>
          </p:cNvSpPr>
          <p:nvPr>
            <p:ph idx="1"/>
          </p:nvPr>
        </p:nvSpPr>
        <p:spPr/>
        <p:txBody>
          <a:bodyPr>
            <a:normAutofit/>
          </a:bodyPr>
          <a:lstStyle/>
          <a:p>
            <a:r>
              <a:rPr lang="en-US" dirty="0"/>
              <a:t>The three phases of hair growth are:</a:t>
            </a:r>
          </a:p>
          <a:p>
            <a:pPr lvl="1"/>
            <a:r>
              <a:rPr lang="en-US" dirty="0"/>
              <a:t>Anagen phase: the initial growth phase during which the hair follicle actively produces hair.</a:t>
            </a:r>
          </a:p>
          <a:p>
            <a:pPr lvl="1"/>
            <a:r>
              <a:rPr lang="en-US" dirty="0"/>
              <a:t>Catagen phase: a transition phase between the anagen and telogen phase of hair growth.</a:t>
            </a:r>
          </a:p>
          <a:p>
            <a:pPr lvl="1"/>
            <a:r>
              <a:rPr lang="en-US" dirty="0"/>
              <a:t>Telogen phase: the final growth phase in which hair naturally falls out of the skin</a:t>
            </a:r>
          </a:p>
          <a:p>
            <a:r>
              <a:rPr lang="en-US" dirty="0"/>
              <a:t>When pulled from the root, some hairs in the anagen phase have a follicular tag, which is a translucent piece of tissue surrounding the hair’s shaft near the root that contains the richest source of DNA associated with hair.</a:t>
            </a:r>
          </a:p>
        </p:txBody>
      </p:sp>
    </p:spTree>
    <p:extLst>
      <p:ext uri="{BB962C8B-B14F-4D97-AF65-F5344CB8AC3E}">
        <p14:creationId xmlns:p14="http://schemas.microsoft.com/office/powerpoint/2010/main" val="215244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F6EDD-E444-46F2-B376-995DBDCD483C}"/>
              </a:ext>
            </a:extLst>
          </p:cNvPr>
          <p:cNvSpPr>
            <a:spLocks noGrp="1"/>
          </p:cNvSpPr>
          <p:nvPr>
            <p:ph idx="1"/>
          </p:nvPr>
        </p:nvSpPr>
        <p:spPr/>
        <p:txBody>
          <a:bodyPr/>
          <a:lstStyle/>
          <a:p>
            <a:r>
              <a:rPr lang="en-US" dirty="0"/>
              <a:t>Collection and Preservation of Hair Evidence: When questioned hairs are submitted to a forensic laboratory for examination, they must always be accompanied by an adequate number of standard/reference samples from the victim of the crime and from individuals suspected of having deposited hair at the crime scene. </a:t>
            </a:r>
          </a:p>
          <a:p>
            <a:r>
              <a:rPr lang="en-US" dirty="0"/>
              <a:t>Why do you think this is so? Answer this question on a separate sheet of paper and turn it </a:t>
            </a:r>
            <a:r>
              <a:rPr lang="en-US"/>
              <a:t>in when you’re done.</a:t>
            </a:r>
          </a:p>
          <a:p>
            <a:endParaRPr lang="en-US" dirty="0"/>
          </a:p>
        </p:txBody>
      </p:sp>
      <p:sp>
        <p:nvSpPr>
          <p:cNvPr id="4" name="Title 1">
            <a:extLst>
              <a:ext uri="{FF2B5EF4-FFF2-40B4-BE49-F238E27FC236}">
                <a16:creationId xmlns:a16="http://schemas.microsoft.com/office/drawing/2014/main" id="{E2E93C1C-92FA-41CC-9156-319D9899DB0F}"/>
              </a:ext>
            </a:extLst>
          </p:cNvPr>
          <p:cNvSpPr>
            <a:spLocks noGrp="1"/>
          </p:cNvSpPr>
          <p:nvPr>
            <p:ph type="title"/>
          </p:nvPr>
        </p:nvSpPr>
        <p:spPr>
          <a:xfrm>
            <a:off x="2933700" y="568325"/>
            <a:ext cx="8770938" cy="1560513"/>
          </a:xfrm>
        </p:spPr>
        <p:txBody>
          <a:bodyPr/>
          <a:lstStyle/>
          <a:p>
            <a:r>
              <a:rPr lang="en-US" dirty="0"/>
              <a:t>Morphology of Hair</a:t>
            </a:r>
          </a:p>
        </p:txBody>
      </p:sp>
    </p:spTree>
    <p:extLst>
      <p:ext uri="{BB962C8B-B14F-4D97-AF65-F5344CB8AC3E}">
        <p14:creationId xmlns:p14="http://schemas.microsoft.com/office/powerpoint/2010/main" val="3501455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6734-1520-49BE-941B-ACC62CDAF347}"/>
              </a:ext>
            </a:extLst>
          </p:cNvPr>
          <p:cNvSpPr>
            <a:spLocks noGrp="1"/>
          </p:cNvSpPr>
          <p:nvPr>
            <p:ph type="title"/>
          </p:nvPr>
        </p:nvSpPr>
        <p:spPr/>
        <p:txBody>
          <a:bodyPr/>
          <a:lstStyle/>
          <a:p>
            <a:r>
              <a:rPr lang="en-US" dirty="0"/>
              <a:t>DNA from hair, follicular tags</a:t>
            </a:r>
          </a:p>
        </p:txBody>
      </p:sp>
      <p:sp>
        <p:nvSpPr>
          <p:cNvPr id="3" name="Content Placeholder 2">
            <a:extLst>
              <a:ext uri="{FF2B5EF4-FFF2-40B4-BE49-F238E27FC236}">
                <a16:creationId xmlns:a16="http://schemas.microsoft.com/office/drawing/2014/main" id="{4D553CEF-6644-4DAD-ABCE-83DDD207BF4B}"/>
              </a:ext>
            </a:extLst>
          </p:cNvPr>
          <p:cNvSpPr>
            <a:spLocks noGrp="1"/>
          </p:cNvSpPr>
          <p:nvPr>
            <p:ph idx="1"/>
          </p:nvPr>
        </p:nvSpPr>
        <p:spPr/>
        <p:txBody>
          <a:bodyPr/>
          <a:lstStyle/>
          <a:p>
            <a:r>
              <a:rPr lang="en-US" dirty="0"/>
              <a:t>Despite its small size, DNA can be obtained from the hair follicle.  Forensic scientists routinely isolate and characterize individual variations in DNA.</a:t>
            </a:r>
          </a:p>
          <a:p>
            <a:r>
              <a:rPr lang="en-US" dirty="0"/>
              <a:t>Forensic hair examiners can link human hair to a particular individual by characterizing the nuclear DNA (from the cell’s nucleus) in the hair root or in the follicular tissue attached to the root, also known as the follicular tag.</a:t>
            </a:r>
          </a:p>
          <a:p>
            <a:r>
              <a:rPr lang="en-US" dirty="0"/>
              <a:t>In the absence of follicular tissue, an examiner must extract DNA from the hair root.  Examiners have higher success rates of DNA extraction when hair roots are in anagen phase, or anagen phase hairs entering catagen phase of growth.</a:t>
            </a:r>
          </a:p>
        </p:txBody>
      </p:sp>
    </p:spTree>
    <p:extLst>
      <p:ext uri="{BB962C8B-B14F-4D97-AF65-F5344CB8AC3E}">
        <p14:creationId xmlns:p14="http://schemas.microsoft.com/office/powerpoint/2010/main" val="3678764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6734-1520-49BE-941B-ACC62CDAF347}"/>
              </a:ext>
            </a:extLst>
          </p:cNvPr>
          <p:cNvSpPr>
            <a:spLocks noGrp="1"/>
          </p:cNvSpPr>
          <p:nvPr>
            <p:ph type="title"/>
          </p:nvPr>
        </p:nvSpPr>
        <p:spPr/>
        <p:txBody>
          <a:bodyPr/>
          <a:lstStyle/>
          <a:p>
            <a:r>
              <a:rPr lang="en-US" dirty="0"/>
              <a:t>DNA from hair, follicular tags</a:t>
            </a:r>
          </a:p>
        </p:txBody>
      </p:sp>
      <p:sp>
        <p:nvSpPr>
          <p:cNvPr id="3" name="Content Placeholder 2">
            <a:extLst>
              <a:ext uri="{FF2B5EF4-FFF2-40B4-BE49-F238E27FC236}">
                <a16:creationId xmlns:a16="http://schemas.microsoft.com/office/drawing/2014/main" id="{4D553CEF-6644-4DAD-ABCE-83DDD207BF4B}"/>
              </a:ext>
            </a:extLst>
          </p:cNvPr>
          <p:cNvSpPr>
            <a:spLocks noGrp="1"/>
          </p:cNvSpPr>
          <p:nvPr>
            <p:ph idx="1"/>
          </p:nvPr>
        </p:nvSpPr>
        <p:spPr/>
        <p:txBody>
          <a:bodyPr>
            <a:normAutofit lnSpcReduction="10000"/>
          </a:bodyPr>
          <a:lstStyle/>
          <a:p>
            <a:r>
              <a:rPr lang="en-US" dirty="0"/>
              <a:t>When a questioned hair does not have adhering tissue or a root structure amenable to isolation of nuclear DNA, isolation of mitochondrial DNA is an alternative.</a:t>
            </a:r>
          </a:p>
          <a:p>
            <a:r>
              <a:rPr lang="en-US" dirty="0"/>
              <a:t>Unlike nuclear DNA which is found in the nucleus of every cell, mitochondrial DNA (</a:t>
            </a:r>
            <a:r>
              <a:rPr lang="en-US" dirty="0" err="1"/>
              <a:t>mDNA</a:t>
            </a:r>
            <a:r>
              <a:rPr lang="en-US" dirty="0"/>
              <a:t>) is found in cellular material outside the nucleus. Unlike nuclear DNA which is passed down from both parents, </a:t>
            </a:r>
            <a:r>
              <a:rPr lang="en-US" dirty="0" err="1"/>
              <a:t>mDNA</a:t>
            </a:r>
            <a:r>
              <a:rPr lang="en-US" dirty="0"/>
              <a:t> is only transmitted from mother to child.  </a:t>
            </a:r>
          </a:p>
          <a:p>
            <a:r>
              <a:rPr lang="en-US" dirty="0"/>
              <a:t>More copies of </a:t>
            </a:r>
            <a:r>
              <a:rPr lang="en-US" dirty="0" err="1"/>
              <a:t>mDNA</a:t>
            </a:r>
            <a:r>
              <a:rPr lang="en-US" dirty="0"/>
              <a:t> are located in our cells as compared to nuclear DNA. For this reason, the success rate of finding and typing </a:t>
            </a:r>
            <a:r>
              <a:rPr lang="en-US" dirty="0" err="1"/>
              <a:t>mDNA</a:t>
            </a:r>
            <a:r>
              <a:rPr lang="en-US" dirty="0"/>
              <a:t> is much greater from samples, such as hair, that have limited quantities of nuclear DNA.</a:t>
            </a:r>
          </a:p>
          <a:p>
            <a:endParaRPr lang="en-US" dirty="0"/>
          </a:p>
        </p:txBody>
      </p:sp>
    </p:spTree>
    <p:extLst>
      <p:ext uri="{BB962C8B-B14F-4D97-AF65-F5344CB8AC3E}">
        <p14:creationId xmlns:p14="http://schemas.microsoft.com/office/powerpoint/2010/main" val="79975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8110-EB20-4F17-B331-D72F6E31CEFF}"/>
              </a:ext>
            </a:extLst>
          </p:cNvPr>
          <p:cNvSpPr>
            <a:spLocks noGrp="1"/>
          </p:cNvSpPr>
          <p:nvPr>
            <p:ph type="title"/>
          </p:nvPr>
        </p:nvSpPr>
        <p:spPr/>
        <p:txBody>
          <a:bodyPr/>
          <a:lstStyle/>
          <a:p>
            <a:r>
              <a:rPr lang="en-US" dirty="0"/>
              <a:t>Morphology of Hair: Key points			</a:t>
            </a:r>
          </a:p>
        </p:txBody>
      </p:sp>
      <p:sp>
        <p:nvSpPr>
          <p:cNvPr id="3" name="Content Placeholder 2">
            <a:extLst>
              <a:ext uri="{FF2B5EF4-FFF2-40B4-BE49-F238E27FC236}">
                <a16:creationId xmlns:a16="http://schemas.microsoft.com/office/drawing/2014/main" id="{96A7065A-C3FA-466F-872C-A2B8A6871BD6}"/>
              </a:ext>
            </a:extLst>
          </p:cNvPr>
          <p:cNvSpPr>
            <a:spLocks noGrp="1"/>
          </p:cNvSpPr>
          <p:nvPr>
            <p:ph idx="1"/>
          </p:nvPr>
        </p:nvSpPr>
        <p:spPr/>
        <p:txBody>
          <a:bodyPr/>
          <a:lstStyle/>
          <a:p>
            <a:r>
              <a:rPr lang="en-US" dirty="0"/>
              <a:t>The hair shaft is composed of three layers called the cuticle, cortex, and medulla and is most intensely examined by the forensic scientist.</a:t>
            </a:r>
          </a:p>
          <a:p>
            <a:r>
              <a:rPr lang="en-US" dirty="0"/>
              <a:t>When comparing strands of hair, the criminalist is particularly interested in matching the color, length, and diameter.  Other important features for </a:t>
            </a:r>
            <a:r>
              <a:rPr lang="en-US" dirty="0" err="1"/>
              <a:t>coparing</a:t>
            </a:r>
            <a:r>
              <a:rPr lang="en-US" dirty="0"/>
              <a:t> hair are the presence or absence  of a medulla and the distribution , shape, and color intensity of pigment granules in the cortex.</a:t>
            </a:r>
          </a:p>
          <a:p>
            <a:r>
              <a:rPr lang="en-US" dirty="0"/>
              <a:t>Unlike nuclear DNA which is passed down from both parents, </a:t>
            </a:r>
            <a:r>
              <a:rPr lang="en-US" dirty="0" err="1"/>
              <a:t>mDNA</a:t>
            </a:r>
            <a:r>
              <a:rPr lang="en-US" dirty="0"/>
              <a:t> is only transmitted from mother to child.  </a:t>
            </a:r>
          </a:p>
          <a:p>
            <a:pPr lvl="1"/>
            <a:r>
              <a:rPr lang="en-US" dirty="0"/>
              <a:t>What else needs to be analyzed when comparing </a:t>
            </a:r>
            <a:r>
              <a:rPr lang="en-US" dirty="0" err="1"/>
              <a:t>mDNA</a:t>
            </a:r>
            <a:r>
              <a:rPr lang="en-US" dirty="0"/>
              <a:t>?</a:t>
            </a:r>
          </a:p>
          <a:p>
            <a:endParaRPr lang="en-US" dirty="0"/>
          </a:p>
        </p:txBody>
      </p:sp>
    </p:spTree>
    <p:extLst>
      <p:ext uri="{BB962C8B-B14F-4D97-AF65-F5344CB8AC3E}">
        <p14:creationId xmlns:p14="http://schemas.microsoft.com/office/powerpoint/2010/main" val="206229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1EBF-C481-421A-8467-613B1A7FAF5C}"/>
              </a:ext>
            </a:extLst>
          </p:cNvPr>
          <p:cNvSpPr>
            <a:spLocks noGrp="1"/>
          </p:cNvSpPr>
          <p:nvPr>
            <p:ph type="title"/>
          </p:nvPr>
        </p:nvSpPr>
        <p:spPr/>
        <p:txBody>
          <a:bodyPr/>
          <a:lstStyle/>
          <a:p>
            <a:r>
              <a:rPr lang="en-US" dirty="0"/>
              <a:t>Types of Fibers	</a:t>
            </a:r>
          </a:p>
        </p:txBody>
      </p:sp>
      <p:sp>
        <p:nvSpPr>
          <p:cNvPr id="3" name="Content Placeholder 2">
            <a:extLst>
              <a:ext uri="{FF2B5EF4-FFF2-40B4-BE49-F238E27FC236}">
                <a16:creationId xmlns:a16="http://schemas.microsoft.com/office/drawing/2014/main" id="{50DB5FF8-DBA2-4393-BA96-70275560A79C}"/>
              </a:ext>
            </a:extLst>
          </p:cNvPr>
          <p:cNvSpPr>
            <a:spLocks noGrp="1"/>
          </p:cNvSpPr>
          <p:nvPr>
            <p:ph idx="1"/>
          </p:nvPr>
        </p:nvSpPr>
        <p:spPr/>
        <p:txBody>
          <a:bodyPr>
            <a:normAutofit lnSpcReduction="10000"/>
          </a:bodyPr>
          <a:lstStyle/>
          <a:p>
            <a:r>
              <a:rPr lang="en-US" dirty="0"/>
              <a:t>Natural fibers are wholly derived from animal or plant sources.  Animal fibers comprise most natural fibers encountered in crime laboratory examinations.  These include hair coverings from such animals as sheep (wool), goats (mohair, cashmere), camels, llamas, alpacas, and vicunas. Fur fibers include those obtained from animals such as mink, rabbit, beaver, and muskrat.</a:t>
            </a:r>
          </a:p>
          <a:p>
            <a:r>
              <a:rPr lang="en-US" dirty="0"/>
              <a:t>Animal fibers are examined with the same meticulous methods as those used in identifying human fibers. </a:t>
            </a:r>
          </a:p>
          <a:p>
            <a:r>
              <a:rPr lang="en-US" dirty="0"/>
              <a:t>Again, a significant number of standard/reference specimens must be examined to establish the range of fiber characteristics that compromise the suspect fabric.</a:t>
            </a:r>
          </a:p>
        </p:txBody>
      </p:sp>
    </p:spTree>
    <p:extLst>
      <p:ext uri="{BB962C8B-B14F-4D97-AF65-F5344CB8AC3E}">
        <p14:creationId xmlns:p14="http://schemas.microsoft.com/office/powerpoint/2010/main" val="405882534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135</TotalTime>
  <Words>1280</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Schoolbook</vt:lpstr>
      <vt:lpstr>Corbel</vt:lpstr>
      <vt:lpstr>Feathered</vt:lpstr>
      <vt:lpstr>Trace Evidence I: Hair and Fibers</vt:lpstr>
      <vt:lpstr>Morphology of Hair</vt:lpstr>
      <vt:lpstr>Morphology of Hair</vt:lpstr>
      <vt:lpstr>Morphology of Hair</vt:lpstr>
      <vt:lpstr>Morphology of Hair</vt:lpstr>
      <vt:lpstr>DNA from hair, follicular tags</vt:lpstr>
      <vt:lpstr>DNA from hair, follicular tags</vt:lpstr>
      <vt:lpstr>Morphology of Hair: Key points   </vt:lpstr>
      <vt:lpstr>Types of Fibers </vt:lpstr>
      <vt:lpstr>Types of Fibers</vt:lpstr>
      <vt:lpstr>Types of Fibers</vt:lpstr>
      <vt:lpstr>Analysis of Fibers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Trace Evidence I: Hair and Fibers</dc:title>
  <dc:creator>R HEATON</dc:creator>
  <cp:lastModifiedBy>R HEATON</cp:lastModifiedBy>
  <cp:revision>15</cp:revision>
  <dcterms:created xsi:type="dcterms:W3CDTF">2018-10-22T04:21:25Z</dcterms:created>
  <dcterms:modified xsi:type="dcterms:W3CDTF">2018-10-25T04:22:57Z</dcterms:modified>
</cp:coreProperties>
</file>